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1" r:id="rId4"/>
    <p:sldId id="259" r:id="rId5"/>
    <p:sldId id="260" r:id="rId6"/>
    <p:sldId id="261" r:id="rId7"/>
    <p:sldId id="262" r:id="rId8"/>
    <p:sldId id="273" r:id="rId9"/>
    <p:sldId id="263" r:id="rId10"/>
    <p:sldId id="274" r:id="rId11"/>
    <p:sldId id="264" r:id="rId12"/>
    <p:sldId id="272" r:id="rId13"/>
    <p:sldId id="265" r:id="rId14"/>
    <p:sldId id="268" r:id="rId15"/>
    <p:sldId id="269" r:id="rId16"/>
    <p:sldId id="270" r:id="rId17"/>
    <p:sldId id="267" r:id="rId18"/>
    <p:sldId id="266" r:id="rId19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314" autoAdjust="0"/>
    <p:restoredTop sz="94660"/>
  </p:normalViewPr>
  <p:slideViewPr>
    <p:cSldViewPr>
      <p:cViewPr>
        <p:scale>
          <a:sx n="90" d="100"/>
          <a:sy n="90" d="100"/>
        </p:scale>
        <p:origin x="-582" y="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9358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9228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2213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171229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8383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6402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1911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6745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237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4091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7897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8697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4013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3571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3623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861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0590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08059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iming>
    <p:tnLst>
      <p:par>
        <p:cTn id="1" dur="indefinite" restart="never" nodeType="tmRoot"/>
      </p:par>
    </p:tnLst>
  </p:timing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kak.ru/recipes/pictures/000/006/795_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341" y="20014"/>
            <a:ext cx="9179801" cy="687050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8157" y="2219380"/>
            <a:ext cx="8928992" cy="156966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Свободные формы: линии и тоновые 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пятна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520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Анри Матисс. </a:t>
            </a:r>
            <a:r>
              <a:rPr lang="ru-RU" altLang="ru-RU" dirty="0"/>
              <a:t>Танец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96975"/>
            <a:ext cx="7345362" cy="536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3460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624536"/>
            <a:ext cx="8686800" cy="1828800"/>
          </a:xfrm>
        </p:spPr>
        <p:txBody>
          <a:bodyPr>
            <a:norm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Есть художники, которые именно в абстрактных картинах выражают свое понимание мира. Их творческий поиск и находки во многом используются в практике современных дизайнеров и архитекторов.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 descr="''Эпоха бабочек''.  Курсакова Лариса. Продажа картин, предметов декоративно-прикладного искусств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160"/>
          <a:stretch/>
        </p:blipFill>
        <p:spPr bwMode="auto">
          <a:xfrm>
            <a:off x="107504" y="260648"/>
            <a:ext cx="4464496" cy="397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4261956"/>
            <a:ext cx="3283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Эпоха бабочек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076" name="Picture 4" descr="''Паутина''.  Курсакова Лариса. Продажа картин, предметов декоративно-прикладного искусства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574"/>
          <a:stretch/>
        </p:blipFill>
        <p:spPr bwMode="auto">
          <a:xfrm>
            <a:off x="4644008" y="476672"/>
            <a:ext cx="4291963" cy="317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28184" y="4032815"/>
            <a:ext cx="1538131" cy="380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</a:rPr>
              <a:t>Паутина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383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00213"/>
            <a:ext cx="8135937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179388" y="981075"/>
            <a:ext cx="5360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1400" b="1"/>
              <a:t>КОМПОЗИЦИЯ С КРАСНЫМ кругом, В. Кандинский</a:t>
            </a:r>
          </a:p>
        </p:txBody>
      </p:sp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6516688" y="5661025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1400" b="1"/>
              <a:t>весна</a:t>
            </a:r>
            <a:r>
              <a:rPr lang="ru-RU" alt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25893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4392488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Свойства свободных форм – неожиданные цветовые сочетания, декоративность пятен и графическая прихотливость линий – делают их важным элементом дизайна.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8" name="Picture 4" descr="http://www.vs-nsk.narod.ru/img/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4111" y="2689598"/>
            <a:ext cx="4356733" cy="340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nogomeb.ru/upsize/750x500/images/yutnii2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800" b="92400" l="667" r="99067">
                        <a14:foregroundMark x1="89600" y1="36000" x2="94933" y2="33600"/>
                        <a14:foregroundMark x1="71200" y1="88000" x2="72133" y2="91000"/>
                        <a14:foregroundMark x1="70933" y1="87600" x2="70933" y2="88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44794"/>
            <a:ext cx="4248472" cy="283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nashamebel.narod.ru/img/divvaleriade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4248472" cy="292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8566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темы для абстрактной компози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835430"/>
            <a:ext cx="4320480" cy="451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темы для абстрактной композиц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706131"/>
            <a:ext cx="4766200" cy="472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090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темы для абстрактной компози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0176"/>
            <a:ext cx="6797824" cy="679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539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0"/>
            <a:ext cx="8352928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ЗАДАНИЯ: (ассоциативная абстрактная композиция)</a:t>
            </a:r>
          </a:p>
          <a:p>
            <a:pPr marL="0" indent="0">
              <a:buNone/>
            </a:pPr>
            <a:endParaRPr lang="ru-RU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marL="457200" indent="-457200">
              <a:buAutoNum type="arabicPeriod"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Вкус (кислый, горький сладкий, солёный)</a:t>
            </a:r>
          </a:p>
          <a:p>
            <a:pPr marL="457200" indent="-457200">
              <a:buAutoNum type="arabicPeriod"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Времена года (осень, зима, лето, весна)</a:t>
            </a:r>
          </a:p>
          <a:p>
            <a:pPr marL="457200" indent="-457200">
              <a:buAutoNum type="arabicPeriod"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Эмоции (страх, боль, влюблённость, безразличие)</a:t>
            </a:r>
          </a:p>
          <a:p>
            <a:pPr marL="457200" indent="-457200">
              <a:buAutoNum type="arabicPeriod"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Запах (кофе, шоколад, выпечка, духи)</a:t>
            </a:r>
          </a:p>
          <a:p>
            <a:pPr marL="457200" indent="-457200">
              <a:buAutoNum type="arabicPeriod"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Стихии (вода, огонь, воздух, земля)</a:t>
            </a:r>
          </a:p>
          <a:p>
            <a:pPr marL="457200" indent="-457200">
              <a:buAutoNum type="arabicPeriod"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Время суток (ночь, день, вечер, утро)</a:t>
            </a:r>
          </a:p>
          <a:p>
            <a:pPr marL="457200" indent="-457200">
              <a:buAutoNum type="arabicPeriod"/>
            </a:pP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904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323528" y="0"/>
            <a:ext cx="6851104" cy="20882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ЗАДАНИЯ (абстрактная композиция):</a:t>
            </a:r>
          </a:p>
        </p:txBody>
      </p:sp>
      <p:pic>
        <p:nvPicPr>
          <p:cNvPr id="6146" name="Picture 2" descr="http://festival.1september.ru/articles/617181/img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7891" y="908719"/>
            <a:ext cx="2366795" cy="280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festival.1september.ru/articles/617181/img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2281990" cy="280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festival.1september.ru/articles/617181/img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1990" y="908720"/>
            <a:ext cx="2103817" cy="280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festival.1september.ru/articles/617181/img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1224" y="891603"/>
            <a:ext cx="238125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festival.1september.ru/articles/617181/img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4" y="3752668"/>
            <a:ext cx="2420356" cy="271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festival.1september.ru/articles/617181/img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5888" y="3747806"/>
            <a:ext cx="2279768" cy="272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festival.1september.ru/articles/617181/img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6035" y="3747805"/>
            <a:ext cx="2166752" cy="27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http://festival.1september.ru/articles/617181/img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0934" y="3754944"/>
            <a:ext cx="2276070" cy="270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4407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5"/>
            <a:ext cx="6851104" cy="2088231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«Городской пейзаж»</a:t>
            </a:r>
          </a:p>
          <a:p>
            <a:pPr marL="457200" indent="-457200">
              <a:buAutoNum type="arabicPeriod"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«Портрет»</a:t>
            </a:r>
          </a:p>
          <a:p>
            <a:pPr marL="457200" indent="-457200">
              <a:buAutoNum type="arabicPeriod"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«Натюрморт»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21054"/>
            <a:ext cx="4316713" cy="2728956"/>
          </a:xfrm>
          <a:prstGeom prst="rect">
            <a:avLst/>
          </a:prstGeom>
        </p:spPr>
      </p:pic>
      <p:pic>
        <p:nvPicPr>
          <p:cNvPr id="5122" name="Picture 2" descr="Картинки по запросу лентуло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50011"/>
            <a:ext cx="3203848" cy="287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и по запросу натюрморт кубиз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9094" y="3076866"/>
            <a:ext cx="2569050" cy="372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артинки по запросу портрет кубизм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8293" y="3094429"/>
            <a:ext cx="3007376" cy="371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916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1"/>
            <a:ext cx="7776864" cy="158417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Сравните прямую  и свободную, произвольную линию.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Какая из них наиболее интересна и выразительна?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611560" y="2348880"/>
            <a:ext cx="7920880" cy="7200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олилиния 5"/>
          <p:cNvSpPr/>
          <p:nvPr/>
        </p:nvSpPr>
        <p:spPr>
          <a:xfrm>
            <a:off x="631371" y="2999982"/>
            <a:ext cx="7935686" cy="3305681"/>
          </a:xfrm>
          <a:custGeom>
            <a:avLst/>
            <a:gdLst>
              <a:gd name="connsiteX0" fmla="*/ 0 w 7935686"/>
              <a:gd name="connsiteY0" fmla="*/ 668504 h 3305681"/>
              <a:gd name="connsiteX1" fmla="*/ 2057400 w 7935686"/>
              <a:gd name="connsiteY1" fmla="*/ 254847 h 3305681"/>
              <a:gd name="connsiteX2" fmla="*/ 1763486 w 7935686"/>
              <a:gd name="connsiteY2" fmla="*/ 1441389 h 3305681"/>
              <a:gd name="connsiteX3" fmla="*/ 2764972 w 7935686"/>
              <a:gd name="connsiteY3" fmla="*/ 2236047 h 3305681"/>
              <a:gd name="connsiteX4" fmla="*/ 4103915 w 7935686"/>
              <a:gd name="connsiteY4" fmla="*/ 1691761 h 3305681"/>
              <a:gd name="connsiteX5" fmla="*/ 4441372 w 7935686"/>
              <a:gd name="connsiteY5" fmla="*/ 3281075 h 3305681"/>
              <a:gd name="connsiteX6" fmla="*/ 5976258 w 7935686"/>
              <a:gd name="connsiteY6" fmla="*/ 222189 h 3305681"/>
              <a:gd name="connsiteX7" fmla="*/ 3799115 w 7935686"/>
              <a:gd name="connsiteY7" fmla="*/ 439904 h 3305681"/>
              <a:gd name="connsiteX8" fmla="*/ 5769429 w 7935686"/>
              <a:gd name="connsiteY8" fmla="*/ 2061875 h 3305681"/>
              <a:gd name="connsiteX9" fmla="*/ 5802086 w 7935686"/>
              <a:gd name="connsiteY9" fmla="*/ 2856532 h 3305681"/>
              <a:gd name="connsiteX10" fmla="*/ 3929743 w 7935686"/>
              <a:gd name="connsiteY10" fmla="*/ 1103932 h 3305681"/>
              <a:gd name="connsiteX11" fmla="*/ 7249886 w 7935686"/>
              <a:gd name="connsiteY11" fmla="*/ 178647 h 3305681"/>
              <a:gd name="connsiteX12" fmla="*/ 6346372 w 7935686"/>
              <a:gd name="connsiteY12" fmla="*/ 1637332 h 3305681"/>
              <a:gd name="connsiteX13" fmla="*/ 6923315 w 7935686"/>
              <a:gd name="connsiteY13" fmla="*/ 1855047 h 3305681"/>
              <a:gd name="connsiteX14" fmla="*/ 6433458 w 7935686"/>
              <a:gd name="connsiteY14" fmla="*/ 2747675 h 3305681"/>
              <a:gd name="connsiteX15" fmla="*/ 7935686 w 7935686"/>
              <a:gd name="connsiteY15" fmla="*/ 1637332 h 3305681"/>
              <a:gd name="connsiteX16" fmla="*/ 7935686 w 7935686"/>
              <a:gd name="connsiteY16" fmla="*/ 1637332 h 3305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35686" h="3305681">
                <a:moveTo>
                  <a:pt x="0" y="668504"/>
                </a:moveTo>
                <a:cubicBezTo>
                  <a:pt x="881743" y="397268"/>
                  <a:pt x="1763486" y="126033"/>
                  <a:pt x="2057400" y="254847"/>
                </a:cubicBezTo>
                <a:cubicBezTo>
                  <a:pt x="2351314" y="383661"/>
                  <a:pt x="1645557" y="1111189"/>
                  <a:pt x="1763486" y="1441389"/>
                </a:cubicBezTo>
                <a:cubicBezTo>
                  <a:pt x="1881415" y="1771589"/>
                  <a:pt x="2374900" y="2194318"/>
                  <a:pt x="2764972" y="2236047"/>
                </a:cubicBezTo>
                <a:cubicBezTo>
                  <a:pt x="3155044" y="2277776"/>
                  <a:pt x="3824515" y="1517590"/>
                  <a:pt x="4103915" y="1691761"/>
                </a:cubicBezTo>
                <a:cubicBezTo>
                  <a:pt x="4383315" y="1865932"/>
                  <a:pt x="4129315" y="3526004"/>
                  <a:pt x="4441372" y="3281075"/>
                </a:cubicBezTo>
                <a:cubicBezTo>
                  <a:pt x="4753429" y="3036146"/>
                  <a:pt x="6083301" y="695718"/>
                  <a:pt x="5976258" y="222189"/>
                </a:cubicBezTo>
                <a:cubicBezTo>
                  <a:pt x="5869215" y="-251340"/>
                  <a:pt x="3833586" y="133290"/>
                  <a:pt x="3799115" y="439904"/>
                </a:cubicBezTo>
                <a:cubicBezTo>
                  <a:pt x="3764644" y="746518"/>
                  <a:pt x="5435601" y="1659104"/>
                  <a:pt x="5769429" y="2061875"/>
                </a:cubicBezTo>
                <a:cubicBezTo>
                  <a:pt x="6103258" y="2464646"/>
                  <a:pt x="6108700" y="3016189"/>
                  <a:pt x="5802086" y="2856532"/>
                </a:cubicBezTo>
                <a:cubicBezTo>
                  <a:pt x="5495472" y="2696875"/>
                  <a:pt x="3688443" y="1550246"/>
                  <a:pt x="3929743" y="1103932"/>
                </a:cubicBezTo>
                <a:cubicBezTo>
                  <a:pt x="4171043" y="657618"/>
                  <a:pt x="6847115" y="89747"/>
                  <a:pt x="7249886" y="178647"/>
                </a:cubicBezTo>
                <a:cubicBezTo>
                  <a:pt x="7652657" y="267547"/>
                  <a:pt x="6400800" y="1357932"/>
                  <a:pt x="6346372" y="1637332"/>
                </a:cubicBezTo>
                <a:cubicBezTo>
                  <a:pt x="6291944" y="1916732"/>
                  <a:pt x="6908801" y="1669990"/>
                  <a:pt x="6923315" y="1855047"/>
                </a:cubicBezTo>
                <a:cubicBezTo>
                  <a:pt x="6937829" y="2040104"/>
                  <a:pt x="6264730" y="2783961"/>
                  <a:pt x="6433458" y="2747675"/>
                </a:cubicBezTo>
                <a:cubicBezTo>
                  <a:pt x="6602186" y="2711389"/>
                  <a:pt x="7935686" y="1637332"/>
                  <a:pt x="7935686" y="1637332"/>
                </a:cubicBezTo>
                <a:lnTo>
                  <a:pt x="7935686" y="1637332"/>
                </a:ln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211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105" t="11028" r="13580" b="70795"/>
          <a:stretch>
            <a:fillRect/>
          </a:stretch>
        </p:blipFill>
        <p:spPr bwMode="auto">
          <a:xfrm>
            <a:off x="350482" y="1517650"/>
            <a:ext cx="3124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755651" y="549274"/>
            <a:ext cx="648064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2400" b="1" dirty="0"/>
              <a:t>Свободные формы: линии и тоновые пятна</a:t>
            </a: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3492500" y="1700213"/>
            <a:ext cx="5329238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latin typeface="Times New Roman" panose="02020603050405020304" pitchFamily="18" charset="0"/>
              </a:rPr>
              <a:t>Свободная линия художественно более выразительна, богаче формами, изгибами. Она имеет больше интонации.</a:t>
            </a:r>
          </a:p>
          <a:p>
            <a:pPr eaLnBrk="1" hangingPunct="1"/>
            <a:endParaRPr lang="ru-RU" altLang="ru-RU" sz="2000" b="1">
              <a:latin typeface="Times New Roman" panose="02020603050405020304" pitchFamily="18" charset="0"/>
            </a:endParaRPr>
          </a:p>
          <a:p>
            <a:pPr eaLnBrk="1" hangingPunct="1"/>
            <a:r>
              <a:rPr lang="ru-RU" altLang="ru-RU" sz="2000" b="1">
                <a:latin typeface="Times New Roman" panose="02020603050405020304" pitchFamily="18" charset="0"/>
              </a:rPr>
              <a:t>Цветовой или тоновой мазок подобно</a:t>
            </a:r>
          </a:p>
          <a:p>
            <a:pPr eaLnBrk="1" hangingPunct="1"/>
            <a:r>
              <a:rPr lang="ru-RU" altLang="ru-RU" sz="2000" b="1">
                <a:latin typeface="Times New Roman" panose="02020603050405020304" pitchFamily="18" charset="0"/>
              </a:rPr>
              <a:t> звуку беспредметны и абстрактны.</a:t>
            </a:r>
          </a:p>
          <a:p>
            <a:pPr eaLnBrk="1" hangingPunct="1"/>
            <a:r>
              <a:rPr lang="ru-RU" altLang="ru-RU" sz="2000" b="1">
                <a:latin typeface="Times New Roman" panose="02020603050405020304" pitchFamily="18" charset="0"/>
              </a:rPr>
              <a:t>Её смысл в образной выразительности,</a:t>
            </a:r>
          </a:p>
          <a:p>
            <a:pPr eaLnBrk="1" hangingPunct="1"/>
            <a:r>
              <a:rPr lang="ru-RU" altLang="ru-RU" sz="2000" b="1">
                <a:latin typeface="Times New Roman" panose="02020603050405020304" pitchFamily="18" charset="0"/>
              </a:rPr>
              <a:t>обращенной к чувствам и воображению </a:t>
            </a:r>
          </a:p>
          <a:p>
            <a:pPr eaLnBrk="1" hangingPunct="1"/>
            <a:r>
              <a:rPr lang="ru-RU" altLang="ru-RU" sz="2000" b="1">
                <a:latin typeface="Times New Roman" panose="02020603050405020304" pitchFamily="18" charset="0"/>
              </a:rPr>
              <a:t>зрителей.</a:t>
            </a:r>
          </a:p>
          <a:p>
            <a:pPr eaLnBrk="1" hangingPunct="1"/>
            <a:endParaRPr lang="ru-RU" altLang="ru-RU" sz="2000" b="1">
              <a:latin typeface="Times New Roman" panose="02020603050405020304" pitchFamily="18" charset="0"/>
            </a:endParaRPr>
          </a:p>
        </p:txBody>
      </p:sp>
      <p:pic>
        <p:nvPicPr>
          <p:cNvPr id="410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942" t="70512" r="7239" b="9686"/>
          <a:stretch>
            <a:fillRect/>
          </a:stretch>
        </p:blipFill>
        <p:spPr bwMode="auto">
          <a:xfrm>
            <a:off x="3524867" y="4817428"/>
            <a:ext cx="45339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s://pp.vk.me/c630031/v630031668/57598/A2LIYKldL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105" y="3754270"/>
            <a:ext cx="2374527" cy="296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195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0462"/>
            <a:ext cx="8229600" cy="1756792"/>
          </a:xfrm>
        </p:spPr>
        <p:txBody>
          <a:bodyPr>
            <a:norm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 выражает изящная линия? 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Это может быть затейливый узор или орнамент.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 может это просто росчерк, который интересно разглядывать как облако или ветку.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2" descr="http://www.writerscafe.org/uploads/stories/4ec10a9ddd949fc7166202ae3e5032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00808"/>
            <a:ext cx="3709288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Картинки по запросу пикассо рисуно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148" y="1700808"/>
            <a:ext cx="44577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74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40468"/>
            <a:ext cx="6912768" cy="1728192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Интересная линия получится только тогда, когда вы попытаетесь с ее помощью что-то выразить, раскрыть образное содержание.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4" descr="http://img0.liveinternet.ru/images/attach/c/2/65/988/65988053_1288504993_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912768" cy="487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801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466428"/>
            <a:ext cx="2952328" cy="590465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Свободная линия, цветной или тоновой мазок ничего конкретного не изображают. </a:t>
            </a:r>
          </a:p>
          <a:p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Они, как и звук, беспредметны, абстрактны. Смысл абстрактной композиции не в правдоподобии и узнаваемости изображенного, а в образной выразительности, обращенной к чувствам и воображению зрителя.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 descr="http://wallspaper.ru/uploads/gallery/comthumb/3/7999207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522" y="466428"/>
            <a:ext cx="4468841" cy="334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look.com.ua/large/201209/115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048"/>
            <a:ext cx="4464496" cy="251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367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4104"/>
            <a:ext cx="7740352" cy="1900808"/>
          </a:xfrm>
        </p:spPr>
        <p:txBody>
          <a:bodyPr>
            <a:norm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Цветным мазком отвлеченной формы можно передать ощущение осени, листопада, не изображая конкретно лист или лес.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 же цветными пятнами можно вызвать ассоциации, связанные с морем, шумом прибоя.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http://skill.ru/images/2006/02/08/1101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74912"/>
            <a:ext cx="3384376" cy="471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avewall.com/liquid-color/images/IMG003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78" t="3427" r="2179" b="5016"/>
          <a:stretch/>
        </p:blipFill>
        <p:spPr bwMode="auto">
          <a:xfrm>
            <a:off x="4067944" y="2074912"/>
            <a:ext cx="4888009" cy="471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477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ChangeArrowheads="1"/>
          </p:cNvSpPr>
          <p:nvPr/>
        </p:nvSpPr>
        <p:spPr bwMode="auto">
          <a:xfrm>
            <a:off x="0" y="-1570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286" t="72435" r="8411" b="9634"/>
          <a:stretch>
            <a:fillRect/>
          </a:stretch>
        </p:blipFill>
        <p:spPr bwMode="auto">
          <a:xfrm>
            <a:off x="4288057" y="-7993"/>
            <a:ext cx="3983979" cy="155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17"/>
          <p:cNvSpPr>
            <a:spLocks noChangeArrowheads="1"/>
          </p:cNvSpPr>
          <p:nvPr/>
        </p:nvSpPr>
        <p:spPr bwMode="auto">
          <a:xfrm>
            <a:off x="0" y="7512050"/>
            <a:ext cx="1841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/>
            </a:r>
            <a:br>
              <a:rPr lang="ru-RU" altLang="ru-RU">
                <a:latin typeface="Arial" panose="020B0604020202020204" pitchFamily="34" charset="0"/>
              </a:rPr>
            </a:br>
            <a:endParaRPr lang="ru-RU" altLang="ru-RU">
              <a:latin typeface="Arial" panose="020B0604020202020204" pitchFamily="34" charset="0"/>
            </a:endParaRPr>
          </a:p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7175" name="Text Box 18"/>
          <p:cNvSpPr txBox="1">
            <a:spLocks noChangeArrowheads="1"/>
          </p:cNvSpPr>
          <p:nvPr/>
        </p:nvSpPr>
        <p:spPr bwMode="auto">
          <a:xfrm>
            <a:off x="1835249" y="787258"/>
            <a:ext cx="163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1400" b="1"/>
              <a:t>Ночные гудки</a:t>
            </a:r>
          </a:p>
        </p:txBody>
      </p:sp>
      <p:pic>
        <p:nvPicPr>
          <p:cNvPr id="7176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94" t="41565" r="60181" b="40373"/>
          <a:stretch>
            <a:fillRect/>
          </a:stretch>
        </p:blipFill>
        <p:spPr bwMode="auto">
          <a:xfrm>
            <a:off x="684312" y="1795320"/>
            <a:ext cx="25908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838" t="41565" r="28464" b="40373"/>
          <a:stretch>
            <a:fillRect/>
          </a:stretch>
        </p:blipFill>
        <p:spPr bwMode="auto">
          <a:xfrm>
            <a:off x="3846349" y="1991679"/>
            <a:ext cx="22860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555" t="41565" r="7315" b="40373"/>
          <a:stretch>
            <a:fillRect/>
          </a:stretch>
        </p:blipFill>
        <p:spPr bwMode="auto">
          <a:xfrm>
            <a:off x="6703586" y="2101056"/>
            <a:ext cx="15240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Text Box 22"/>
          <p:cNvSpPr txBox="1">
            <a:spLocks noChangeArrowheads="1"/>
          </p:cNvSpPr>
          <p:nvPr/>
        </p:nvSpPr>
        <p:spPr bwMode="auto">
          <a:xfrm>
            <a:off x="1095474" y="3876533"/>
            <a:ext cx="1658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1400" b="1"/>
              <a:t>Звуки флейты</a:t>
            </a:r>
          </a:p>
        </p:txBody>
      </p:sp>
      <p:sp>
        <p:nvSpPr>
          <p:cNvPr id="7180" name="Text Box 23"/>
          <p:cNvSpPr txBox="1">
            <a:spLocks noChangeArrowheads="1"/>
          </p:cNvSpPr>
          <p:nvPr/>
        </p:nvSpPr>
        <p:spPr bwMode="auto">
          <a:xfrm>
            <a:off x="4248507" y="3876533"/>
            <a:ext cx="1566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1400" b="1" dirty="0"/>
              <a:t>раздражение</a:t>
            </a:r>
          </a:p>
        </p:txBody>
      </p:sp>
      <p:sp>
        <p:nvSpPr>
          <p:cNvPr id="7181" name="Text Box 24"/>
          <p:cNvSpPr txBox="1">
            <a:spLocks noChangeArrowheads="1"/>
          </p:cNvSpPr>
          <p:nvPr/>
        </p:nvSpPr>
        <p:spPr bwMode="auto">
          <a:xfrm>
            <a:off x="6659136" y="3876533"/>
            <a:ext cx="1612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1400" b="1"/>
              <a:t>Кафе «Муха»</a:t>
            </a: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4071" y="4595670"/>
            <a:ext cx="2231366" cy="122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710" y="4413189"/>
            <a:ext cx="2077427" cy="138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3408" y="4367039"/>
            <a:ext cx="1376630" cy="147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495122" y="5765075"/>
            <a:ext cx="22592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1400" b="1" dirty="0"/>
              <a:t>Шум прибоя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2987824" y="5892250"/>
            <a:ext cx="301229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1400" b="1" dirty="0"/>
              <a:t>Холодный космос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6817734" y="5892250"/>
            <a:ext cx="159770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1400" b="1" dirty="0"/>
              <a:t>тянучка</a:t>
            </a:r>
          </a:p>
        </p:txBody>
      </p:sp>
    </p:spTree>
    <p:extLst>
      <p:ext uri="{BB962C8B-B14F-4D97-AF65-F5344CB8AC3E}">
        <p14:creationId xmlns:p14="http://schemas.microsoft.com/office/powerpoint/2010/main" xmlns="" val="238914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7524328" cy="1512168"/>
          </a:xfrm>
        </p:spPr>
        <p:txBody>
          <a:bodyPr>
            <a:norm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абстрактной композиции можно выразить события, понятия или ощущения, которые иногда сложно передать в предметном изображении.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 descr="http://www.art-spb.ru/upload/good_image/markin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380"/>
          <a:stretch/>
        </p:blipFill>
        <p:spPr bwMode="auto">
          <a:xfrm>
            <a:off x="467543" y="1333192"/>
            <a:ext cx="7057273" cy="504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32240" y="638132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Пробуждение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0237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d0cb9eac579b238817ceedc7aea5921eea2f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154</TotalTime>
  <Words>376</Words>
  <Application>Microsoft Office PowerPoint</Application>
  <PresentationFormat>Экран (4:3)</PresentationFormat>
  <Paragraphs>51</Paragraphs>
  <Slides>18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Ион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Анри Матисс. Танец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Свободные формы - линии и тоновые пятна</dc:title>
  <dc:creator>Влад</dc:creator>
  <cp:lastModifiedBy>Teacher</cp:lastModifiedBy>
  <cp:revision>26</cp:revision>
  <dcterms:created xsi:type="dcterms:W3CDTF">2013-11-12T15:19:35Z</dcterms:created>
  <dcterms:modified xsi:type="dcterms:W3CDTF">2021-04-15T07:52:52Z</dcterms:modified>
</cp:coreProperties>
</file>