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82" r:id="rId6"/>
    <p:sldId id="261" r:id="rId7"/>
    <p:sldId id="262" r:id="rId8"/>
    <p:sldId id="263" r:id="rId9"/>
    <p:sldId id="264" r:id="rId10"/>
    <p:sldId id="265" r:id="rId11"/>
    <p:sldId id="267" r:id="rId12"/>
    <p:sldId id="270" r:id="rId13"/>
    <p:sldId id="275" r:id="rId14"/>
    <p:sldId id="276" r:id="rId15"/>
    <p:sldId id="277" r:id="rId16"/>
    <p:sldId id="278" r:id="rId17"/>
    <p:sldId id="280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DD47"/>
    <a:srgbClr val="385DD3"/>
    <a:srgbClr val="1B3238"/>
    <a:srgbClr val="E75E60"/>
    <a:srgbClr val="385B64"/>
    <a:srgbClr val="FF4E5A"/>
    <a:srgbClr val="385A64"/>
    <a:srgbClr val="182D30"/>
    <a:srgbClr val="395B62"/>
    <a:srgbClr val="1A2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 autoAdjust="0"/>
  </p:normalViewPr>
  <p:slideViewPr>
    <p:cSldViewPr>
      <p:cViewPr>
        <p:scale>
          <a:sx n="78" d="100"/>
          <a:sy n="78" d="100"/>
        </p:scale>
        <p:origin x="2574" y="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1B3238"/>
                </a:solidFill>
              </a:rPr>
              <a:t>Рефлексия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Рефлексия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C7-4945-AFB0-7FB872C2E602}"/>
              </c:ext>
            </c:extLst>
          </c:dPt>
          <c:dPt>
            <c:idx val="1"/>
            <c:bubble3D val="0"/>
            <c:spPr>
              <a:solidFill>
                <a:srgbClr val="385DD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3C7-4945-AFB0-7FB872C2E6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3C7-4945-AFB0-7FB872C2E6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3C7-4945-AFB0-7FB872C2E6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Было легко и интересно </c:v>
                </c:pt>
                <c:pt idx="1">
                  <c:v>Было трудно, но интересно </c:v>
                </c:pt>
                <c:pt idx="2">
                  <c:v>Было трудно и не интересно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D3-428F-BBEC-A13B4C9814E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580E1-0899-4486-B248-DA91680F34C3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C33F7-692F-4363-9E43-CC7119E6C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616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C33F7-692F-4363-9E43-CC7119E6C8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77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79451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385DD3"/>
                </a:solidFill>
                <a:cs typeface="Arabic Typesetting" pitchFamily="66" charset="-78"/>
              </a:rPr>
              <a:t>Дизайн</a:t>
            </a:r>
            <a:endParaRPr lang="ru-RU" sz="6600" b="1" dirty="0">
              <a:solidFill>
                <a:srgbClr val="385DD3"/>
              </a:solidFill>
              <a:cs typeface="Arabic Typesetting" pitchFamily="66" charset="-7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6753"/>
            <a:ext cx="9144000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Фигура, имеющая форму буквы L 4"/>
          <p:cNvSpPr/>
          <p:nvPr/>
        </p:nvSpPr>
        <p:spPr>
          <a:xfrm rot="19784868">
            <a:off x="58766" y="-1360756"/>
            <a:ext cx="9361040" cy="6624736"/>
          </a:xfrm>
          <a:prstGeom prst="corner">
            <a:avLst>
              <a:gd name="adj1" fmla="val 14911"/>
              <a:gd name="adj2" fmla="val 15776"/>
            </a:avLst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95968" y="1886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/>
              <a:t>Профессиональная реставрация и ремонт книг</a:t>
            </a:r>
          </a:p>
          <a:p>
            <a:pPr algn="ctr"/>
            <a:r>
              <a:rPr lang="ru-RU" sz="3200" dirty="0"/>
              <a:t>В рамках программы "Неделя без бумаги"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8405"/>
            <a:ext cx="3312368" cy="3096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56992"/>
            <a:ext cx="2509234" cy="33456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702" t="6623" r="-702" b="6414"/>
          <a:stretch/>
        </p:blipFill>
        <p:spPr>
          <a:xfrm>
            <a:off x="3296603" y="3369171"/>
            <a:ext cx="2885365" cy="3345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t="6317" b="14724"/>
          <a:stretch/>
        </p:blipFill>
        <p:spPr>
          <a:xfrm>
            <a:off x="6444208" y="3356991"/>
            <a:ext cx="2424275" cy="334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10502">
            <a:off x="5499165" y="996760"/>
            <a:ext cx="2302209" cy="212817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139952" y="2060848"/>
            <a:ext cx="6768752" cy="5112568"/>
          </a:xfrm>
          <a:prstGeom prst="ellipse">
            <a:avLst/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8550004">
            <a:off x="-28779" y="-317083"/>
            <a:ext cx="2376264" cy="266429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2791" b="16335"/>
          <a:stretch/>
        </p:blipFill>
        <p:spPr>
          <a:xfrm>
            <a:off x="2083488" y="332656"/>
            <a:ext cx="4112928" cy="38866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0232" y="3068960"/>
            <a:ext cx="22906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Украшение фойе школы к Новому году 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688" t="11610" r="7475" b="19288"/>
          <a:stretch/>
        </p:blipFill>
        <p:spPr>
          <a:xfrm>
            <a:off x="235217" y="3102363"/>
            <a:ext cx="322005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124744"/>
            <a:ext cx="6767147" cy="51149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5744" b="20469"/>
          <a:stretch/>
        </p:blipFill>
        <p:spPr>
          <a:xfrm>
            <a:off x="323528" y="260648"/>
            <a:ext cx="5589240" cy="6338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423" y="3140968"/>
            <a:ext cx="23086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Украшение фойе к празднику</a:t>
            </a:r>
            <a:r>
              <a:rPr lang="en-US" sz="3200" dirty="0" smtClean="0"/>
              <a:t> “</a:t>
            </a:r>
            <a:r>
              <a:rPr lang="ru-RU" sz="3200" dirty="0" smtClean="0"/>
              <a:t>8 марта</a:t>
            </a:r>
            <a:r>
              <a:rPr lang="en-US" sz="3200" dirty="0" smtClean="0"/>
              <a:t>”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275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66245098"/>
              </p:ext>
            </p:extLst>
          </p:nvPr>
        </p:nvGraphicFramePr>
        <p:xfrm>
          <a:off x="1259632" y="764704"/>
          <a:ext cx="7056784" cy="4941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олилиния 5"/>
          <p:cNvSpPr/>
          <p:nvPr/>
        </p:nvSpPr>
        <p:spPr>
          <a:xfrm>
            <a:off x="-324544" y="-171400"/>
            <a:ext cx="10513168" cy="839563"/>
          </a:xfrm>
          <a:custGeom>
            <a:avLst/>
            <a:gdLst>
              <a:gd name="connsiteX0" fmla="*/ 0 w 1819656"/>
              <a:gd name="connsiteY0" fmla="*/ 0 h 335507"/>
              <a:gd name="connsiteX1" fmla="*/ 1819656 w 1819656"/>
              <a:gd name="connsiteY1" fmla="*/ 274320 h 3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9656" h="335507">
                <a:moveTo>
                  <a:pt x="0" y="0"/>
                </a:moveTo>
                <a:cubicBezTo>
                  <a:pt x="551688" y="223266"/>
                  <a:pt x="1103376" y="446532"/>
                  <a:pt x="1819656" y="274320"/>
                </a:cubicBezTo>
              </a:path>
            </a:pathLst>
          </a:cu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 rot="2466751">
            <a:off x="-5190538" y="3796965"/>
            <a:ext cx="13321480" cy="1584176"/>
          </a:xfrm>
          <a:prstGeom prst="mathMinus">
            <a:avLst>
              <a:gd name="adj1" fmla="val 72813"/>
            </a:avLst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9243392">
            <a:off x="7338293" y="4708601"/>
            <a:ext cx="2568624" cy="2376264"/>
          </a:xfrm>
          <a:prstGeom prst="triangle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множение 8"/>
          <p:cNvSpPr/>
          <p:nvPr/>
        </p:nvSpPr>
        <p:spPr>
          <a:xfrm rot="4197028">
            <a:off x="7667009" y="4131312"/>
            <a:ext cx="1751856" cy="1397000"/>
          </a:xfrm>
          <a:prstGeom prst="mathMultiply">
            <a:avLst/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6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260648"/>
            <a:ext cx="2123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srgbClr val="182D30"/>
                </a:solidFill>
              </a:rPr>
              <a:t>Рефлексия </a:t>
            </a:r>
            <a:endParaRPr lang="ru-RU" sz="3200" dirty="0">
              <a:solidFill>
                <a:srgbClr val="182D3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983827" y="224643"/>
            <a:ext cx="3888432" cy="2088232"/>
          </a:xfrm>
          <a:prstGeom prst="ellipse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2543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1B3238"/>
                </a:solidFill>
              </a:rPr>
              <a:t>Чему я научился ?</a:t>
            </a:r>
            <a:endParaRPr lang="ru-RU" sz="2400" dirty="0">
              <a:solidFill>
                <a:srgbClr val="1B3238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 rot="4197028">
            <a:off x="-177767" y="1632572"/>
            <a:ext cx="1751856" cy="1397000"/>
          </a:xfrm>
          <a:prstGeom prst="mathMultiply">
            <a:avLst/>
          </a:prstGeom>
          <a:solidFill>
            <a:srgbClr val="1B3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57099" y="980728"/>
            <a:ext cx="63017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en-US" sz="2400" dirty="0" smtClean="0"/>
              <a:t>“</a:t>
            </a:r>
            <a:r>
              <a:rPr lang="ru-RU" sz="2400" dirty="0" smtClean="0"/>
              <a:t>В результате работы в данном проекте , я научился строить перспективу и различать стили в архитектуре и дизайне </a:t>
            </a:r>
            <a:r>
              <a:rPr lang="en-US" sz="2400" dirty="0" smtClean="0"/>
              <a:t>”</a:t>
            </a:r>
            <a:endParaRPr lang="ru-RU" sz="2400" dirty="0" smtClean="0"/>
          </a:p>
          <a:p>
            <a:r>
              <a:rPr lang="ru-RU" sz="2400" dirty="0" smtClean="0"/>
              <a:t>-</a:t>
            </a:r>
            <a:r>
              <a:rPr lang="en-US" sz="2400" dirty="0" smtClean="0"/>
              <a:t>”</a:t>
            </a:r>
            <a:r>
              <a:rPr lang="ru-RU" sz="2400" dirty="0" smtClean="0"/>
              <a:t>Делать проекты в соответствии заданному стилю. Организовывать командную работу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Научился составлять проекты и их защищать 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Придумывать разные дизайнерские постройки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Научилась генерировать идеи для рисунков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Научилась творчески мыслить и намного лучше рисовать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Рисовать план здания, делать бумажные цветы</a:t>
            </a:r>
            <a:r>
              <a:rPr lang="en-US" sz="2400" dirty="0" smtClean="0"/>
              <a:t>”</a:t>
            </a:r>
          </a:p>
          <a:p>
            <a:endParaRPr lang="ru-RU" dirty="0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17915940">
            <a:off x="-296696" y="3006745"/>
            <a:ext cx="2736304" cy="2016224"/>
          </a:xfrm>
          <a:prstGeom prst="corner">
            <a:avLst>
              <a:gd name="adj1" fmla="val 25510"/>
              <a:gd name="adj2" fmla="val 28685"/>
            </a:avLst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260648"/>
            <a:ext cx="277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srgbClr val="182D30"/>
                </a:solidFill>
              </a:rPr>
              <a:t> </a:t>
            </a:r>
            <a:endParaRPr lang="ru-RU" sz="3200" dirty="0">
              <a:solidFill>
                <a:srgbClr val="182D3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983827" y="224643"/>
            <a:ext cx="3888432" cy="208823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2052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1B3238"/>
                </a:solidFill>
              </a:rPr>
              <a:t>Чего я достиг?</a:t>
            </a:r>
            <a:endParaRPr lang="ru-RU" sz="2400" dirty="0">
              <a:solidFill>
                <a:srgbClr val="1B3238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 rot="4197028">
            <a:off x="-177767" y="1632572"/>
            <a:ext cx="1751856" cy="1397000"/>
          </a:xfrm>
          <a:prstGeom prst="mathMultiply">
            <a:avLst/>
          </a:prstGeom>
          <a:solidFill>
            <a:srgbClr val="1B3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11429" y="980728"/>
            <a:ext cx="63017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en-US" sz="2400" dirty="0" smtClean="0"/>
              <a:t>“</a:t>
            </a:r>
            <a:r>
              <a:rPr lang="ru-RU" sz="2400" dirty="0" smtClean="0"/>
              <a:t>Улучшению в аккуратности</a:t>
            </a:r>
            <a:r>
              <a:rPr lang="en-US" sz="2400" dirty="0" smtClean="0"/>
              <a:t>”</a:t>
            </a:r>
            <a:endParaRPr lang="ru-RU" sz="2400" dirty="0" smtClean="0"/>
          </a:p>
          <a:p>
            <a:r>
              <a:rPr lang="ru-RU" sz="2400" dirty="0" smtClean="0"/>
              <a:t>-</a:t>
            </a:r>
            <a:r>
              <a:rPr lang="en-US" sz="2400" dirty="0" smtClean="0"/>
              <a:t>”</a:t>
            </a:r>
            <a:r>
              <a:rPr lang="ru-RU" sz="2400" dirty="0" smtClean="0"/>
              <a:t>Сделала проект </a:t>
            </a:r>
            <a:r>
              <a:rPr lang="en-US" sz="2400" dirty="0" smtClean="0"/>
              <a:t>”</a:t>
            </a:r>
            <a:r>
              <a:rPr lang="ru-RU" sz="2400" dirty="0" smtClean="0"/>
              <a:t>Детская школьная площадк</a:t>
            </a:r>
            <a:r>
              <a:rPr lang="ru-RU" sz="2400" dirty="0"/>
              <a:t>а</a:t>
            </a:r>
            <a:r>
              <a:rPr lang="en-US" sz="2400" dirty="0" smtClean="0"/>
              <a:t>”</a:t>
            </a:r>
            <a:r>
              <a:rPr lang="ru-RU" sz="2400" dirty="0" smtClean="0"/>
              <a:t> и горжусь им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Ничего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Нарисовала логотип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Сделала 2 проекта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Достиг хороших умений в рисовании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Успехов в архитектурных эскизах</a:t>
            </a:r>
            <a:r>
              <a:rPr lang="en-US" sz="2400" dirty="0" smtClean="0"/>
              <a:t>”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-”</a:t>
            </a:r>
            <a:r>
              <a:rPr lang="ru-RU" sz="2400" dirty="0" smtClean="0">
                <a:solidFill>
                  <a:prstClr val="black"/>
                </a:solidFill>
              </a:rPr>
              <a:t>Достигла умения держать правильно карандаш, чтобы начертить ровную линию и круг</a:t>
            </a:r>
            <a:r>
              <a:rPr lang="en-US" sz="2400" dirty="0" smtClean="0">
                <a:solidFill>
                  <a:prstClr val="black"/>
                </a:solidFill>
              </a:rPr>
              <a:t>”</a:t>
            </a:r>
            <a:endParaRPr lang="en-US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840702">
            <a:off x="6515793" y="4767975"/>
            <a:ext cx="2736304" cy="2160240"/>
          </a:xfrm>
          <a:prstGeom prst="triangle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3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260648"/>
            <a:ext cx="277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srgbClr val="182D30"/>
                </a:solidFill>
              </a:rPr>
              <a:t> </a:t>
            </a:r>
            <a:endParaRPr lang="ru-RU" sz="3200" dirty="0">
              <a:solidFill>
                <a:srgbClr val="182D3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983827" y="224643"/>
            <a:ext cx="3888432" cy="2088232"/>
          </a:xfrm>
          <a:prstGeom prst="ellipse">
            <a:avLst/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1968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1B3238"/>
                </a:solidFill>
              </a:rPr>
              <a:t>Что я сделал?</a:t>
            </a:r>
            <a:endParaRPr lang="ru-RU" sz="2400" dirty="0">
              <a:solidFill>
                <a:srgbClr val="1B3238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 rot="4197028">
            <a:off x="-177767" y="1632572"/>
            <a:ext cx="1751856" cy="1397000"/>
          </a:xfrm>
          <a:prstGeom prst="mathMultiply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11429" y="980728"/>
            <a:ext cx="63017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en-US" sz="2400" dirty="0" smtClean="0"/>
              <a:t>“</a:t>
            </a:r>
            <a:r>
              <a:rPr lang="ru-RU" sz="2400" dirty="0" smtClean="0"/>
              <a:t>За всю работу сделала много работы. Рисовала , клеила, наблюдала</a:t>
            </a:r>
            <a:r>
              <a:rPr lang="en-US" sz="2400" dirty="0" smtClean="0"/>
              <a:t>”</a:t>
            </a:r>
            <a:endParaRPr lang="ru-RU" sz="2400" dirty="0" smtClean="0"/>
          </a:p>
          <a:p>
            <a:r>
              <a:rPr lang="ru-RU" sz="2400" dirty="0" smtClean="0"/>
              <a:t>-</a:t>
            </a:r>
            <a:r>
              <a:rPr lang="en-US" sz="2400" dirty="0" smtClean="0"/>
              <a:t>”</a:t>
            </a:r>
            <a:r>
              <a:rPr lang="ru-RU" sz="2400" dirty="0" smtClean="0"/>
              <a:t>Три проекта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Сделал много значимых проектов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Проект жилого здания </a:t>
            </a:r>
            <a:r>
              <a:rPr lang="en-US" sz="2400" dirty="0" smtClean="0"/>
              <a:t>“</a:t>
            </a:r>
            <a:r>
              <a:rPr lang="ru-RU" sz="2400" dirty="0" smtClean="0"/>
              <a:t>Ракушка</a:t>
            </a:r>
            <a:r>
              <a:rPr lang="en-US" sz="2400" dirty="0" smtClean="0"/>
              <a:t>”</a:t>
            </a:r>
            <a:r>
              <a:rPr lang="ru-RU" sz="2400" dirty="0" smtClean="0"/>
              <a:t> в стиле </a:t>
            </a:r>
            <a:r>
              <a:rPr lang="en-US" sz="2400" dirty="0" smtClean="0"/>
              <a:t>”</a:t>
            </a:r>
            <a:r>
              <a:rPr lang="ru-RU" sz="2400" dirty="0" smtClean="0"/>
              <a:t>Бионика</a:t>
            </a:r>
            <a:r>
              <a:rPr lang="en-US" sz="2400" dirty="0" smtClean="0"/>
              <a:t>”</a:t>
            </a:r>
            <a:r>
              <a:rPr lang="ru-RU" sz="2400" dirty="0" smtClean="0"/>
              <a:t> и проект детской площадки школы </a:t>
            </a:r>
            <a:r>
              <a:rPr lang="en-US" sz="2400" dirty="0" smtClean="0"/>
              <a:t>”</a:t>
            </a:r>
            <a:r>
              <a:rPr lang="ru-RU" sz="2400" dirty="0" smtClean="0"/>
              <a:t>7 Ключей</a:t>
            </a:r>
            <a:r>
              <a:rPr lang="en-US" sz="2400" dirty="0" smtClean="0"/>
              <a:t>”</a:t>
            </a:r>
            <a:r>
              <a:rPr lang="ru-RU" sz="2400" dirty="0" smtClean="0"/>
              <a:t> в стиле </a:t>
            </a:r>
            <a:r>
              <a:rPr lang="en-US" sz="2400" dirty="0" smtClean="0"/>
              <a:t>”</a:t>
            </a:r>
            <a:r>
              <a:rPr lang="ru-RU" sz="2400" dirty="0" smtClean="0"/>
              <a:t>Ботаника</a:t>
            </a:r>
            <a:r>
              <a:rPr lang="en-US" sz="2400" dirty="0" smtClean="0"/>
              <a:t>””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Много хорошего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Проект </a:t>
            </a:r>
            <a:r>
              <a:rPr lang="en-US" sz="2400" dirty="0" smtClean="0"/>
              <a:t>“</a:t>
            </a:r>
            <a:r>
              <a:rPr lang="ru-RU" sz="2400" dirty="0" smtClean="0"/>
              <a:t>Детская площадка</a:t>
            </a:r>
            <a:r>
              <a:rPr lang="en-US" sz="2400" dirty="0" smtClean="0"/>
              <a:t>”</a:t>
            </a:r>
            <a:r>
              <a:rPr lang="ru-RU" sz="2400" dirty="0" smtClean="0"/>
              <a:t> для нашей школы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Несколько проектов, нарисовала логотип</a:t>
            </a:r>
            <a:r>
              <a:rPr lang="en-US" sz="2400" dirty="0" smtClean="0"/>
              <a:t>”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4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260648"/>
            <a:ext cx="277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srgbClr val="182D30"/>
                </a:solidFill>
              </a:rPr>
              <a:t> </a:t>
            </a:r>
            <a:endParaRPr lang="ru-RU" sz="3200" dirty="0">
              <a:solidFill>
                <a:srgbClr val="182D3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900608" y="386618"/>
            <a:ext cx="3888432" cy="2088232"/>
          </a:xfrm>
          <a:prstGeom prst="ellipse">
            <a:avLst/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3117" y="847743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B3238"/>
                </a:solidFill>
              </a:rPr>
              <a:t>Что у меня раньше не получалось , а сейчас получается ?</a:t>
            </a:r>
            <a:endParaRPr lang="ru-RU" sz="2400" dirty="0">
              <a:solidFill>
                <a:srgbClr val="1B3238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 rot="4197028">
            <a:off x="112788" y="2208637"/>
            <a:ext cx="1751856" cy="1397000"/>
          </a:xfrm>
          <a:prstGeom prst="mathMultiply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11429" y="980728"/>
            <a:ext cx="63017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en-US" sz="2400" dirty="0" smtClean="0"/>
              <a:t>“</a:t>
            </a:r>
            <a:r>
              <a:rPr lang="ru-RU" sz="2400" dirty="0" smtClean="0"/>
              <a:t>Ровно резать</a:t>
            </a:r>
            <a:r>
              <a:rPr lang="en-US" sz="2400" dirty="0" smtClean="0"/>
              <a:t>”</a:t>
            </a:r>
            <a:endParaRPr lang="ru-RU" sz="2400" dirty="0" smtClean="0"/>
          </a:p>
          <a:p>
            <a:r>
              <a:rPr lang="ru-RU" sz="2400" dirty="0" smtClean="0"/>
              <a:t>-</a:t>
            </a:r>
            <a:r>
              <a:rPr lang="en-US" sz="2400" dirty="0" smtClean="0"/>
              <a:t>”</a:t>
            </a:r>
            <a:r>
              <a:rPr lang="ru-RU" sz="2400" dirty="0" smtClean="0"/>
              <a:t>Научилась ровно чертить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Всегда все получалось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Думать, размышлять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Раньше не получалось придумывать различные дизайны зданий , а сейчас развилось творческое мышление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Раньше не получалось хорошо рисовать, сейчас после некоторых проектов, рисую лучше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Красиво рисовать</a:t>
            </a:r>
            <a:r>
              <a:rPr lang="en-US" sz="2400" dirty="0" smtClean="0"/>
              <a:t>”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-”</a:t>
            </a:r>
            <a:r>
              <a:rPr lang="ru-RU" sz="2400" dirty="0" smtClean="0">
                <a:solidFill>
                  <a:prstClr val="black"/>
                </a:solidFill>
              </a:rPr>
              <a:t>Кайфовать от работы</a:t>
            </a:r>
            <a:r>
              <a:rPr lang="en-US" sz="2400" dirty="0" smtClean="0">
                <a:solidFill>
                  <a:prstClr val="black"/>
                </a:solidFill>
              </a:rPr>
              <a:t>”</a:t>
            </a:r>
            <a:endParaRPr lang="en-US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4468487">
            <a:off x="-379436" y="4080962"/>
            <a:ext cx="2736304" cy="2016224"/>
          </a:xfrm>
          <a:prstGeom prst="corner">
            <a:avLst>
              <a:gd name="adj1" fmla="val 25510"/>
              <a:gd name="adj2" fmla="val 28685"/>
            </a:avLst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09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260648"/>
            <a:ext cx="277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srgbClr val="182D30"/>
                </a:solidFill>
              </a:rPr>
              <a:t> </a:t>
            </a:r>
            <a:endParaRPr lang="ru-RU" sz="3200" dirty="0">
              <a:solidFill>
                <a:srgbClr val="182D3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900608" y="386618"/>
            <a:ext cx="3888432" cy="2088232"/>
          </a:xfrm>
          <a:prstGeom prst="ellipse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3117" y="847743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B3238"/>
                </a:solidFill>
              </a:rPr>
              <a:t>Кому я помог?</a:t>
            </a:r>
            <a:endParaRPr lang="ru-RU" sz="2400" dirty="0">
              <a:solidFill>
                <a:srgbClr val="1B3238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 rot="4197028">
            <a:off x="112788" y="2208637"/>
            <a:ext cx="1751856" cy="1397000"/>
          </a:xfrm>
          <a:prstGeom prst="mathMultiply">
            <a:avLst/>
          </a:prstGeom>
          <a:solidFill>
            <a:srgbClr val="1B3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11429" y="980728"/>
            <a:ext cx="63017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en-US" sz="2400" dirty="0" smtClean="0"/>
              <a:t>“</a:t>
            </a:r>
            <a:r>
              <a:rPr lang="ru-RU" sz="2400" dirty="0" smtClean="0"/>
              <a:t>Помогла внутреннему ребенку и художнику раскрыть свои способности</a:t>
            </a:r>
            <a:r>
              <a:rPr lang="en-US" sz="2400" dirty="0" smtClean="0"/>
              <a:t>”</a:t>
            </a:r>
            <a:endParaRPr lang="ru-RU" sz="2400" dirty="0" smtClean="0"/>
          </a:p>
          <a:p>
            <a:r>
              <a:rPr lang="ru-RU" sz="2400" dirty="0" smtClean="0"/>
              <a:t>-</a:t>
            </a:r>
            <a:r>
              <a:rPr lang="en-US" sz="2400" dirty="0" smtClean="0"/>
              <a:t>”</a:t>
            </a:r>
            <a:r>
              <a:rPr lang="ru-RU" sz="2400" dirty="0" smtClean="0"/>
              <a:t>Учителям и друзьям с проектами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Помог с украшениями для школы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Ученикам в проектной деятельности в разработке дизайна для школы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Никому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Кире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-”</a:t>
            </a:r>
            <a:r>
              <a:rPr lang="ru-RU" sz="2400" dirty="0" smtClean="0"/>
              <a:t>Участвовала в оформлении фойе для праздников</a:t>
            </a:r>
            <a:r>
              <a:rPr lang="en-US" sz="2400" dirty="0" smtClean="0"/>
              <a:t>”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17222901">
            <a:off x="6729014" y="4236014"/>
            <a:ext cx="2736304" cy="2016224"/>
          </a:xfrm>
          <a:prstGeom prst="corner">
            <a:avLst>
              <a:gd name="adj1" fmla="val 25510"/>
              <a:gd name="adj2" fmla="val 28685"/>
            </a:avLst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381328"/>
            <a:ext cx="5690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Руководители: </a:t>
            </a:r>
            <a:r>
              <a:rPr lang="ru-RU" dirty="0"/>
              <a:t>Ершова </a:t>
            </a:r>
            <a:r>
              <a:rPr lang="ru-RU" dirty="0" smtClean="0"/>
              <a:t>Т.Н, Ищенко </a:t>
            </a:r>
            <a:r>
              <a:rPr lang="ru-RU" dirty="0" smtClean="0"/>
              <a:t>А.В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89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-468560" y="2727404"/>
            <a:ext cx="4680520" cy="4541296"/>
          </a:xfrm>
          <a:custGeom>
            <a:avLst/>
            <a:gdLst>
              <a:gd name="connsiteX0" fmla="*/ 0 w 10458872"/>
              <a:gd name="connsiteY0" fmla="*/ 0 h 7095744"/>
              <a:gd name="connsiteX1" fmla="*/ 10433304 w 10458872"/>
              <a:gd name="connsiteY1" fmla="*/ 7095744 h 709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58872" h="7095744">
                <a:moveTo>
                  <a:pt x="0" y="0"/>
                </a:moveTo>
                <a:cubicBezTo>
                  <a:pt x="5439156" y="3448050"/>
                  <a:pt x="10878312" y="6896100"/>
                  <a:pt x="10433304" y="7095744"/>
                </a:cubicBezTo>
              </a:path>
            </a:pathLst>
          </a:cu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9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A2E35"/>
                </a:solidFill>
              </a:rPr>
              <a:t>Что такое дизайн и с чем его едят?</a:t>
            </a:r>
            <a:endParaRPr lang="ru-RU" b="1" dirty="0">
              <a:solidFill>
                <a:srgbClr val="1A2E35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0375" y="1585076"/>
            <a:ext cx="4402832" cy="341297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182D30"/>
                </a:solidFill>
              </a:rPr>
              <a:t>Дизайн- это художественное конструирование предметов быта, интерьеров, промышленных изделий и т. п.</a:t>
            </a:r>
          </a:p>
          <a:p>
            <a:endParaRPr lang="ru-RU" dirty="0">
              <a:solidFill>
                <a:srgbClr val="182D30"/>
              </a:solidFill>
            </a:endParaRPr>
          </a:p>
        </p:txBody>
      </p:sp>
      <p:sp>
        <p:nvSpPr>
          <p:cNvPr id="14338" name="AutoShape 2" descr="Виды анимации в веб-дизайне и правила их созд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Виды анимации в веб-дизайне и правила их созд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Виды анимации в веб-дизайне и правила их созд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Виды анимации в веб-дизайне и правила их созд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2395123">
            <a:off x="276212" y="4638265"/>
            <a:ext cx="2448272" cy="2088232"/>
          </a:xfrm>
          <a:prstGeom prst="triangle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956376" y="5559618"/>
            <a:ext cx="1723220" cy="1586319"/>
          </a:xfrm>
          <a:prstGeom prst="ellipse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980728"/>
            <a:ext cx="4207178" cy="5669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548680"/>
            <a:ext cx="3528392" cy="547260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1A2E35"/>
                </a:solidFill>
              </a:rPr>
              <a:t>Декоратор </a:t>
            </a:r>
            <a:r>
              <a:rPr lang="ru-RU" sz="2400" dirty="0" smtClean="0">
                <a:solidFill>
                  <a:srgbClr val="1A2E35"/>
                </a:solidFill>
              </a:rPr>
              <a:t>должен обладать хорошим вкусом и фантазией, чтобы создавать креативные </a:t>
            </a:r>
            <a:r>
              <a:rPr lang="ru-RU" sz="2400" dirty="0" smtClean="0">
                <a:solidFill>
                  <a:srgbClr val="1A2E35"/>
                </a:solidFill>
              </a:rPr>
              <a:t>вещи</a:t>
            </a:r>
            <a:r>
              <a:rPr lang="ru-RU" sz="2400" dirty="0" smtClean="0">
                <a:solidFill>
                  <a:srgbClr val="1A2E35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1A2E35"/>
                </a:solidFill>
              </a:rPr>
              <a:t> </a:t>
            </a:r>
            <a:r>
              <a:rPr lang="ru-RU" sz="2400" dirty="0" smtClean="0">
                <a:solidFill>
                  <a:srgbClr val="1A2E35"/>
                </a:solidFill>
              </a:rPr>
              <a:t>Декоратор </a:t>
            </a:r>
            <a:r>
              <a:rPr lang="ru-RU" sz="2400" dirty="0" smtClean="0">
                <a:solidFill>
                  <a:srgbClr val="1A2E35"/>
                </a:solidFill>
              </a:rPr>
              <a:t>может  создавать проекты на компьютере в З</a:t>
            </a:r>
            <a:r>
              <a:rPr lang="en-US" sz="2400" dirty="0" smtClean="0">
                <a:solidFill>
                  <a:srgbClr val="1A2E35"/>
                </a:solidFill>
              </a:rPr>
              <a:t>D</a:t>
            </a:r>
            <a:r>
              <a:rPr lang="ru-RU" sz="2400" dirty="0" smtClean="0">
                <a:solidFill>
                  <a:srgbClr val="1A2E35"/>
                </a:solidFill>
              </a:rPr>
              <a:t> программе или с помощью альбома и карандаша.</a:t>
            </a:r>
          </a:p>
          <a:p>
            <a:r>
              <a:rPr lang="ru-RU" sz="2400" dirty="0" smtClean="0">
                <a:solidFill>
                  <a:srgbClr val="1A2E35"/>
                </a:solidFill>
              </a:rPr>
              <a:t>Дизайн имеет множество направлений. </a:t>
            </a:r>
            <a:endParaRPr lang="ru-RU" sz="2400" dirty="0">
              <a:solidFill>
                <a:srgbClr val="1A2E35"/>
              </a:solidFill>
            </a:endParaRPr>
          </a:p>
        </p:txBody>
      </p:sp>
      <p:sp>
        <p:nvSpPr>
          <p:cNvPr id="4" name="Фигура, имеющая форму буквы L 3"/>
          <p:cNvSpPr/>
          <p:nvPr/>
        </p:nvSpPr>
        <p:spPr>
          <a:xfrm rot="1892598">
            <a:off x="8110366" y="4494939"/>
            <a:ext cx="720080" cy="792088"/>
          </a:xfrm>
          <a:prstGeom prst="corner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18456487">
            <a:off x="8192520" y="1325391"/>
            <a:ext cx="792088" cy="792088"/>
          </a:xfrm>
          <a:prstGeom prst="triangle">
            <a:avLst/>
          </a:prstGeom>
          <a:solidFill>
            <a:srgbClr val="38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640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A2E35"/>
                </a:solidFill>
              </a:rPr>
              <a:t>Кто такой </a:t>
            </a:r>
            <a:r>
              <a:rPr lang="ru-RU" dirty="0" smtClean="0">
                <a:solidFill>
                  <a:srgbClr val="1A2E35"/>
                </a:solidFill>
              </a:rPr>
              <a:t>декоратор?</a:t>
            </a:r>
            <a:endParaRPr lang="ru-RU" dirty="0">
              <a:solidFill>
                <a:srgbClr val="1A2E35"/>
              </a:solidFill>
            </a:endParaRPr>
          </a:p>
        </p:txBody>
      </p:sp>
      <p:sp>
        <p:nvSpPr>
          <p:cNvPr id="5" name="Диагональная полоса 4"/>
          <p:cNvSpPr/>
          <p:nvPr/>
        </p:nvSpPr>
        <p:spPr>
          <a:xfrm>
            <a:off x="0" y="0"/>
            <a:ext cx="2747864" cy="2276872"/>
          </a:xfrm>
          <a:prstGeom prst="diagStripe">
            <a:avLst>
              <a:gd name="adj" fmla="val 50414"/>
            </a:avLst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1048"/>
            <a:ext cx="3898776" cy="4525963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1B3238"/>
                </a:solidFill>
              </a:rPr>
              <a:t>Дизайнер-декоратор / Художник-декоратор занимается художественным оформлением интерьерных пространств, разрабатывает дизайн-проекты по декорированию с учётом световых и цветовых решений; осуществляет подбор декоративных конструкций, элементов и аксессуаров</a:t>
            </a:r>
            <a:endParaRPr lang="ru-RU" sz="2200" dirty="0">
              <a:solidFill>
                <a:srgbClr val="1B3238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399792" y="6126163"/>
            <a:ext cx="2184176" cy="1695325"/>
          </a:xfrm>
          <a:prstGeom prst="ellipse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9197861">
            <a:off x="7444486" y="109686"/>
            <a:ext cx="2160240" cy="1667814"/>
          </a:xfrm>
          <a:prstGeom prst="triangle">
            <a:avLst>
              <a:gd name="adj" fmla="val 46359"/>
            </a:avLst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-828600" y="-8772"/>
            <a:ext cx="11452776" cy="616126"/>
          </a:xfrm>
          <a:custGeom>
            <a:avLst/>
            <a:gdLst>
              <a:gd name="connsiteX0" fmla="*/ 0 w 1828800"/>
              <a:gd name="connsiteY0" fmla="*/ 0 h 616126"/>
              <a:gd name="connsiteX1" fmla="*/ 1828800 w 1828800"/>
              <a:gd name="connsiteY1" fmla="*/ 557784 h 6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616126">
                <a:moveTo>
                  <a:pt x="0" y="0"/>
                </a:moveTo>
                <a:cubicBezTo>
                  <a:pt x="737616" y="382524"/>
                  <a:pt x="1475232" y="765048"/>
                  <a:pt x="1828800" y="557784"/>
                </a:cubicBezTo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684818"/>
            <a:ext cx="4417867" cy="441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ональная полоса 4"/>
          <p:cNvSpPr/>
          <p:nvPr/>
        </p:nvSpPr>
        <p:spPr>
          <a:xfrm>
            <a:off x="0" y="0"/>
            <a:ext cx="2747864" cy="2276872"/>
          </a:xfrm>
          <a:prstGeom prst="diagStripe">
            <a:avLst>
              <a:gd name="adj" fmla="val 50414"/>
            </a:avLst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4420" y="1627575"/>
            <a:ext cx="4133564" cy="4525963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1B3238"/>
                </a:solidFill>
              </a:rPr>
              <a:t>Реставратор – это специалист по восстановлению первоначальных свойств и внешнего облика каких-либо изделий, предметов, вещей. В общепринятом смысле профессия реставратора прочно ассоциируется с деятельностью по сохранению и восстановлению предметов искусства, картин, мозаик, скульптур, фресок и т.</a:t>
            </a:r>
            <a:endParaRPr lang="ru-RU" sz="2200" dirty="0">
              <a:solidFill>
                <a:srgbClr val="1B3238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399792" y="6126163"/>
            <a:ext cx="2184176" cy="1695325"/>
          </a:xfrm>
          <a:prstGeom prst="ellipse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-828600" y="-8772"/>
            <a:ext cx="11452776" cy="616126"/>
          </a:xfrm>
          <a:custGeom>
            <a:avLst/>
            <a:gdLst>
              <a:gd name="connsiteX0" fmla="*/ 0 w 1828800"/>
              <a:gd name="connsiteY0" fmla="*/ 0 h 616126"/>
              <a:gd name="connsiteX1" fmla="*/ 1828800 w 1828800"/>
              <a:gd name="connsiteY1" fmla="*/ 557784 h 6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616126">
                <a:moveTo>
                  <a:pt x="0" y="0"/>
                </a:moveTo>
                <a:cubicBezTo>
                  <a:pt x="737616" y="382524"/>
                  <a:pt x="1475232" y="765048"/>
                  <a:pt x="1828800" y="557784"/>
                </a:cubicBezTo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834" t="17629" r="26252" b="15351"/>
          <a:stretch/>
        </p:blipFill>
        <p:spPr>
          <a:xfrm flipH="1">
            <a:off x="4629303" y="1325224"/>
            <a:ext cx="3591466" cy="5130663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19197861">
            <a:off x="7444486" y="109686"/>
            <a:ext cx="2160240" cy="1667814"/>
          </a:xfrm>
          <a:prstGeom prst="triangle">
            <a:avLst>
              <a:gd name="adj" fmla="val 46359"/>
            </a:avLst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A2E35"/>
                </a:solidFill>
              </a:rPr>
              <a:t>Кто такой </a:t>
            </a:r>
            <a:r>
              <a:rPr lang="ru-RU" dirty="0" smtClean="0">
                <a:solidFill>
                  <a:srgbClr val="1A2E35"/>
                </a:solidFill>
              </a:rPr>
              <a:t>р</a:t>
            </a:r>
            <a:r>
              <a:rPr lang="ru-RU" dirty="0" smtClean="0">
                <a:solidFill>
                  <a:srgbClr val="1A2E35"/>
                </a:solidFill>
              </a:rPr>
              <a:t>еставратор </a:t>
            </a:r>
            <a:r>
              <a:rPr lang="ru-RU" dirty="0">
                <a:solidFill>
                  <a:srgbClr val="1A2E35"/>
                </a:solidFill>
              </a:rPr>
              <a:t>?</a:t>
            </a:r>
            <a:endParaRPr lang="ru-RU" dirty="0">
              <a:solidFill>
                <a:srgbClr val="1A2E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1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318" y="20034"/>
            <a:ext cx="4680520" cy="66829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149" r="15149"/>
          <a:stretch/>
        </p:blipFill>
        <p:spPr>
          <a:xfrm>
            <a:off x="4337084" y="548680"/>
            <a:ext cx="4806916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-396552" y="-1179512"/>
            <a:ext cx="8856984" cy="7708483"/>
          </a:xfrm>
          <a:custGeom>
            <a:avLst/>
            <a:gdLst>
              <a:gd name="connsiteX0" fmla="*/ 0 w 3026664"/>
              <a:gd name="connsiteY0" fmla="*/ 5408515 h 5408515"/>
              <a:gd name="connsiteX1" fmla="*/ 3026664 w 3026664"/>
              <a:gd name="connsiteY1" fmla="*/ 22699 h 540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6664" h="5408515">
                <a:moveTo>
                  <a:pt x="0" y="5408515"/>
                </a:moveTo>
                <a:cubicBezTo>
                  <a:pt x="851154" y="2562445"/>
                  <a:pt x="1702308" y="-283625"/>
                  <a:pt x="3026664" y="22699"/>
                </a:cubicBezTo>
              </a:path>
            </a:pathLst>
          </a:cu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63688" y="188640"/>
            <a:ext cx="28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182D30"/>
                </a:solidFill>
              </a:rPr>
              <a:t> </a:t>
            </a:r>
            <a:endParaRPr lang="ru-RU" sz="3600" dirty="0">
              <a:solidFill>
                <a:srgbClr val="182D3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014" y="764447"/>
            <a:ext cx="1938721" cy="25849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36" y="764447"/>
            <a:ext cx="2917303" cy="54674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014" y="3382009"/>
            <a:ext cx="5066418" cy="28498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04410" y="1340768"/>
            <a:ext cx="3244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рамках Года наставничества прошёл мастер-класс </a:t>
            </a:r>
            <a:r>
              <a:rPr lang="ru-RU" sz="2000" dirty="0" smtClean="0"/>
              <a:t>в стенах школы по реставрации книжным переплетов и страниц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44208" y="542583"/>
            <a:ext cx="2482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85DD3"/>
                </a:solidFill>
              </a:rPr>
              <a:t>Реставрация</a:t>
            </a:r>
            <a:r>
              <a:rPr lang="ru-RU" b="1" dirty="0" smtClean="0">
                <a:solidFill>
                  <a:srgbClr val="385DD3"/>
                </a:solidFill>
              </a:rPr>
              <a:t> </a:t>
            </a:r>
            <a:endParaRPr lang="ru-RU" b="1" dirty="0">
              <a:solidFill>
                <a:srgbClr val="385D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8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067944" y="1268760"/>
            <a:ext cx="6761024" cy="4536504"/>
          </a:xfrm>
          <a:prstGeom prst="ellipse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75E60"/>
              </a:solidFill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 rot="7776535">
            <a:off x="-291019" y="1340556"/>
            <a:ext cx="2664296" cy="2088232"/>
          </a:xfrm>
          <a:prstGeom prst="triangle">
            <a:avLst/>
          </a:prstGeom>
          <a:solidFill>
            <a:srgbClr val="EED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3444" y="401135"/>
            <a:ext cx="5005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Проектная мастерская "</a:t>
            </a:r>
            <a:r>
              <a:rPr lang="ru-RU" sz="2800" dirty="0" err="1"/>
              <a:t>AnDW</a:t>
            </a:r>
            <a:r>
              <a:rPr lang="ru-RU" sz="2800" dirty="0"/>
              <a:t>" </a:t>
            </a:r>
            <a:r>
              <a:rPr lang="ru-RU" sz="2800" dirty="0" smtClean="0"/>
              <a:t>продолжает </a:t>
            </a:r>
            <a:r>
              <a:rPr lang="ru-RU" sz="2800" dirty="0"/>
              <a:t>сотрудничество с центром консервации библиотечных фондов ЧОУНБ. П</a:t>
            </a:r>
            <a:r>
              <a:rPr lang="ru-RU" sz="2800" dirty="0" smtClean="0"/>
              <a:t>рошёл </a:t>
            </a:r>
            <a:r>
              <a:rPr lang="ru-RU" sz="2800" dirty="0"/>
              <a:t>мастер-класс по изготовлению переплёта.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28534" b="24801"/>
          <a:stretch/>
        </p:blipFill>
        <p:spPr>
          <a:xfrm>
            <a:off x="392009" y="3308396"/>
            <a:ext cx="2376699" cy="3334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220" y="3305314"/>
            <a:ext cx="2503166" cy="3337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9467" t="11851"/>
          <a:stretch/>
        </p:blipFill>
        <p:spPr>
          <a:xfrm>
            <a:off x="5500772" y="1037711"/>
            <a:ext cx="3312368" cy="55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806324">
            <a:off x="-1742384" y="3643417"/>
            <a:ext cx="13279323" cy="2376264"/>
          </a:xfrm>
          <a:prstGeom prst="rect">
            <a:avLst/>
          </a:prstGeom>
          <a:solidFill>
            <a:srgbClr val="385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4309131">
            <a:off x="7735570" y="-1090982"/>
            <a:ext cx="2016224" cy="2736304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9180" y="91972"/>
            <a:ext cx="603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182D30"/>
                </a:solidFill>
              </a:rPr>
              <a:t>Экскурсия проектной мастерской "</a:t>
            </a:r>
            <a:r>
              <a:rPr lang="ru-RU" sz="2400" dirty="0" err="1">
                <a:solidFill>
                  <a:srgbClr val="182D30"/>
                </a:solidFill>
              </a:rPr>
              <a:t>AnDW</a:t>
            </a:r>
            <a:r>
              <a:rPr lang="ru-RU" sz="2400" dirty="0">
                <a:solidFill>
                  <a:srgbClr val="182D30"/>
                </a:solidFill>
              </a:rPr>
              <a:t>" в Центр консервации библиотечных фондов ЧОУНБ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0332" b="27401"/>
          <a:stretch/>
        </p:blipFill>
        <p:spPr>
          <a:xfrm>
            <a:off x="3404283" y="925956"/>
            <a:ext cx="5494193" cy="309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503" t="19951" r="7409"/>
          <a:stretch/>
        </p:blipFill>
        <p:spPr>
          <a:xfrm>
            <a:off x="671492" y="1374794"/>
            <a:ext cx="2205400" cy="2642176"/>
          </a:xfrm>
          <a:prstGeom prst="rect">
            <a:avLst/>
          </a:prstGeom>
        </p:spPr>
      </p:pic>
      <p:pic>
        <p:nvPicPr>
          <p:cNvPr id="1026" name="Picture 2" descr="https://sun9-5.userapi.com/impg/ezEQ8jWuFteWT5MriCNeoiT3xMzkKlhH6xMP2w/SDeQCLjm2e0.jpg?size=1620x2160&amp;quality=95&amp;sign=669750611d66f0dc28034d7c7e4af95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 b="30432"/>
          <a:stretch/>
        </p:blipFill>
        <p:spPr bwMode="auto">
          <a:xfrm>
            <a:off x="2947517" y="4187285"/>
            <a:ext cx="3203862" cy="234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20950" r="10334" b="15701"/>
          <a:stretch/>
        </p:blipFill>
        <p:spPr>
          <a:xfrm>
            <a:off x="6401690" y="4187285"/>
            <a:ext cx="2491858" cy="2347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2001" t="38450" r="34600" b="20250"/>
          <a:stretch/>
        </p:blipFill>
        <p:spPr>
          <a:xfrm>
            <a:off x="673045" y="4127522"/>
            <a:ext cx="1944216" cy="24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574</Words>
  <Application>Microsoft Office PowerPoint</Application>
  <PresentationFormat>Экран (4:3)</PresentationFormat>
  <Paragraphs>69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Arabic Typesetting</vt:lpstr>
      <vt:lpstr>Arial</vt:lpstr>
      <vt:lpstr>Calibri</vt:lpstr>
      <vt:lpstr>Тема Office</vt:lpstr>
      <vt:lpstr>Дизайн</vt:lpstr>
      <vt:lpstr>Что такое дизайн и с чем его едят?</vt:lpstr>
      <vt:lpstr>Презентация PowerPoint</vt:lpstr>
      <vt:lpstr>Кто такой декоратор?</vt:lpstr>
      <vt:lpstr>Кто такой реставратор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Архитектура и Дизайн</dc:title>
  <dc:creator>Учитель школы 7 ключей</dc:creator>
  <cp:lastModifiedBy>Учитель школы 7 ключей</cp:lastModifiedBy>
  <cp:revision>50</cp:revision>
  <dcterms:created xsi:type="dcterms:W3CDTF">2021-06-28T05:25:46Z</dcterms:created>
  <dcterms:modified xsi:type="dcterms:W3CDTF">2023-05-25T11:48:30Z</dcterms:modified>
</cp:coreProperties>
</file>