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0"/>
  </p:notesMasterIdLst>
  <p:sldIdLst>
    <p:sldId id="290" r:id="rId2"/>
    <p:sldId id="260" r:id="rId3"/>
    <p:sldId id="261" r:id="rId4"/>
    <p:sldId id="281" r:id="rId5"/>
    <p:sldId id="283" r:id="rId6"/>
    <p:sldId id="263" r:id="rId7"/>
    <p:sldId id="276" r:id="rId8"/>
    <p:sldId id="264" r:id="rId9"/>
    <p:sldId id="284" r:id="rId10"/>
    <p:sldId id="277" r:id="rId11"/>
    <p:sldId id="285" r:id="rId12"/>
    <p:sldId id="266" r:id="rId13"/>
    <p:sldId id="286" r:id="rId14"/>
    <p:sldId id="287" r:id="rId15"/>
    <p:sldId id="288" r:id="rId16"/>
    <p:sldId id="267" r:id="rId17"/>
    <p:sldId id="293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CC"/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1E1BBEB-CD51-4A2B-BDCA-E7F19D7ECEAB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F726D5-C7EA-4927-9F4C-135E6A6A4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0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A547D4-8704-4E3B-84E7-C03B7806AFA4}" type="slidenum">
              <a:rPr lang="ru-RU" smtClean="0"/>
              <a:pPr eaLnBrk="1" hangingPunct="1"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3774-1A46-47B5-82C8-1D64B1BEA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0E08-5060-41ED-93DE-217D7BA87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1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775D-7950-48B2-9503-76C43AE1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95B0-3576-49EB-970A-92F079B12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2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F72F-188B-4660-A553-7E4BAA529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3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A43BA-A6F0-4C45-8C47-0C1FAC0DB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9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D80B-83D1-41EE-9BDF-99084F883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8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0C1F-7C63-436F-B71C-F16C159FC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0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60391-5FB0-425E-BBD0-C15C44BF5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2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00A5-BEE5-4779-BAC2-0EE8AB80B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9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0BFE-AC34-43D5-AF3F-3911E2D38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2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7000">
              <a:srgbClr val="FFCCFF"/>
            </a:gs>
            <a:gs pos="100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FED213-AC6F-42B2-84AD-C9E4B52BD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Импульс тела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0825" y="3708400"/>
            <a:ext cx="8229600" cy="2600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8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Импульс </a:t>
            </a:r>
            <a:r>
              <a:rPr lang="ru-RU" sz="2800" dirty="0" smtClean="0"/>
              <a:t>характеризует…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800" dirty="0"/>
          </a:p>
          <a:p>
            <a:pPr marL="514350" indent="-514350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800" dirty="0" smtClean="0"/>
          </a:p>
          <a:p>
            <a:pPr marL="514350" indent="-514350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8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Импульс является мерой…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64502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+mj-lt"/>
              </a:rPr>
              <a:t>                                          скорость </a:t>
            </a:r>
            <a:r>
              <a:rPr lang="ru-RU" sz="2800" dirty="0">
                <a:solidFill>
                  <a:prstClr val="black"/>
                </a:solidFill>
                <a:latin typeface="+mj-lt"/>
              </a:rPr>
              <a:t>движения тела и его массу.</a:t>
            </a:r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296" y="552711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                              механического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движения.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5. Границы применимости ЗСИ: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Закон сохранения импульса применим к замкнутым или квазизамкнутым системам тел:</a:t>
            </a:r>
          </a:p>
          <a:p>
            <a:pPr marL="0" indent="3556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Квазизамкнутой системой тел </a:t>
            </a:r>
            <a:r>
              <a:rPr lang="ru-RU" dirty="0" err="1" smtClean="0"/>
              <a:t>называ-ется</a:t>
            </a:r>
            <a:r>
              <a:rPr lang="ru-RU" dirty="0" smtClean="0"/>
              <a:t> такая система тел,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45024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prstClr val="black"/>
                </a:solidFill>
                <a:latin typeface="Comic Sans MS"/>
              </a:rPr>
              <a:t>                                    </a:t>
            </a:r>
            <a:r>
              <a:rPr lang="ru-RU" sz="3200" dirty="0" smtClean="0">
                <a:solidFill>
                  <a:prstClr val="black"/>
                </a:solidFill>
                <a:latin typeface="Comic Sans MS"/>
              </a:rPr>
              <a:t>… </a:t>
            </a:r>
            <a:r>
              <a:rPr lang="ru-RU" sz="3200" dirty="0" smtClean="0">
                <a:solidFill>
                  <a:prstClr val="black"/>
                </a:solidFill>
                <a:latin typeface="Comic Sans MS"/>
              </a:rPr>
              <a:t>в </a:t>
            </a:r>
            <a:r>
              <a:rPr lang="ru-RU" sz="3200" dirty="0">
                <a:solidFill>
                  <a:prstClr val="black"/>
                </a:solidFill>
                <a:latin typeface="Comic Sans MS"/>
              </a:rPr>
              <a:t>которой хотя и </a:t>
            </a:r>
            <a:r>
              <a:rPr lang="ru-RU" sz="3200" u="sng" dirty="0">
                <a:solidFill>
                  <a:srgbClr val="C00000"/>
                </a:solidFill>
                <a:latin typeface="Comic Sans MS"/>
              </a:rPr>
              <a:t>действуют внешние силы</a:t>
            </a:r>
            <a:r>
              <a:rPr lang="ru-RU" sz="3200" dirty="0">
                <a:solidFill>
                  <a:prstClr val="black"/>
                </a:solidFill>
                <a:latin typeface="Comic Sans MS"/>
              </a:rPr>
              <a:t>, но </a:t>
            </a:r>
            <a:r>
              <a:rPr lang="ru-RU" sz="3200" u="sng" dirty="0">
                <a:solidFill>
                  <a:srgbClr val="C00000"/>
                </a:solidFill>
                <a:latin typeface="Comic Sans MS"/>
              </a:rPr>
              <a:t>их </a:t>
            </a:r>
            <a:r>
              <a:rPr lang="ru-RU" sz="3200" u="sng" dirty="0" err="1" smtClean="0">
                <a:solidFill>
                  <a:srgbClr val="C00000"/>
                </a:solidFill>
                <a:latin typeface="Comic Sans MS"/>
              </a:rPr>
              <a:t>дейст-вие</a:t>
            </a:r>
            <a:r>
              <a:rPr lang="ru-RU" sz="3200" u="sng" dirty="0">
                <a:solidFill>
                  <a:srgbClr val="C00000"/>
                </a:solidFill>
                <a:latin typeface="Comic Sans MS"/>
              </a:rPr>
              <a:t>, существенно меньше</a:t>
            </a:r>
            <a:r>
              <a:rPr lang="ru-RU" sz="3200" dirty="0">
                <a:solidFill>
                  <a:prstClr val="black"/>
                </a:solidFill>
                <a:latin typeface="Comic Sans MS"/>
              </a:rPr>
              <a:t>, чем силы </a:t>
            </a:r>
            <a:r>
              <a:rPr lang="ru-RU" sz="3200" dirty="0" smtClean="0">
                <a:solidFill>
                  <a:prstClr val="black"/>
                </a:solidFill>
                <a:latin typeface="Comic Sans MS"/>
              </a:rPr>
              <a:t>взаимодействия </a:t>
            </a:r>
            <a:r>
              <a:rPr lang="ru-RU" sz="3200" dirty="0">
                <a:solidFill>
                  <a:prstClr val="black"/>
                </a:solidFill>
                <a:latin typeface="Comic Sans MS"/>
              </a:rPr>
              <a:t>тел системы или это </a:t>
            </a:r>
            <a:r>
              <a:rPr lang="ru-RU" sz="3200" u="sng" dirty="0">
                <a:solidFill>
                  <a:srgbClr val="C00000"/>
                </a:solidFill>
                <a:latin typeface="Comic Sans MS"/>
              </a:rPr>
              <a:t>действие  скомпенсировано</a:t>
            </a:r>
            <a:r>
              <a:rPr lang="ru-RU" sz="3200" dirty="0">
                <a:solidFill>
                  <a:prstClr val="black"/>
                </a:solidFill>
                <a:latin typeface="Comic Sans MS"/>
              </a:rPr>
              <a:t> хотя бы на  некоторые из направлений.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Примеры квазизамкнутых систем:</a:t>
            </a:r>
          </a:p>
        </p:txBody>
      </p:sp>
      <p:pic>
        <p:nvPicPr>
          <p:cNvPr id="2969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8229600" cy="15922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73463"/>
            <a:ext cx="27813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716338"/>
            <a:ext cx="424973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mtClean="0"/>
              <a:t>Примеры применения ЗСИ: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800" b="1" smtClean="0"/>
              <a:t>Задача №1 </a:t>
            </a:r>
            <a:br>
              <a:rPr lang="ru-RU" sz="2800" b="1" smtClean="0"/>
            </a:br>
            <a:r>
              <a:rPr lang="ru-RU" sz="2800" smtClean="0"/>
              <a:t>Человек, бегущий со скоростью 7 м/с, догоняет тележку, движущуюся со скоростью 2 м/с, и вскакивает на нее. С какой скоростью станет двигаться тележка после этого? Масса человека 70 кг, тележки – 30 кг. </a:t>
            </a:r>
            <a:endParaRPr lang="en-US" sz="280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/>
              <a:t>1.</a:t>
            </a:r>
            <a:r>
              <a:rPr lang="ru-RU" sz="2400" smtClean="0"/>
              <a:t>– человек    2. – тележка</a:t>
            </a:r>
            <a:endParaRPr lang="en-US" sz="240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    Дано:            </a:t>
            </a:r>
            <a:br>
              <a:rPr lang="ru-RU" sz="2400" smtClean="0"/>
            </a:br>
            <a:r>
              <a:rPr lang="ru-RU" sz="2400" i="1" smtClean="0"/>
              <a:t>m</a:t>
            </a:r>
            <a:r>
              <a:rPr lang="ru-RU" sz="2400" i="1" baseline="-25000" smtClean="0"/>
              <a:t>1</a:t>
            </a:r>
            <a:r>
              <a:rPr lang="ru-RU" sz="2400" smtClean="0"/>
              <a:t>=70 кг   </a:t>
            </a:r>
            <a:br>
              <a:rPr lang="ru-RU" sz="2400" smtClean="0"/>
            </a:br>
            <a:r>
              <a:rPr lang="en-US" sz="3600" i="1" smtClean="0">
                <a:latin typeface="Mtfont" pitchFamily="82" charset="0"/>
              </a:rPr>
              <a:t>V</a:t>
            </a:r>
            <a:r>
              <a:rPr lang="ru-RU" sz="2400" baseline="-25000" smtClean="0"/>
              <a:t>1</a:t>
            </a:r>
            <a:r>
              <a:rPr lang="ru-RU" sz="2400" smtClean="0"/>
              <a:t>=7 м/с       </a:t>
            </a:r>
            <a:endParaRPr lang="en-US" sz="240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i="1" smtClean="0"/>
              <a:t>m</a:t>
            </a:r>
            <a:r>
              <a:rPr lang="ru-RU" sz="2400" i="1" baseline="-25000" smtClean="0"/>
              <a:t>2</a:t>
            </a:r>
            <a:r>
              <a:rPr lang="ru-RU" sz="2400" smtClean="0"/>
              <a:t>=30 кг   </a:t>
            </a:r>
            <a:br>
              <a:rPr lang="ru-RU" sz="2400" smtClean="0"/>
            </a:br>
            <a:r>
              <a:rPr lang="en-US" sz="3600" i="1" smtClean="0">
                <a:latin typeface="Mtfont" pitchFamily="82" charset="0"/>
              </a:rPr>
              <a:t>V</a:t>
            </a:r>
            <a:r>
              <a:rPr lang="ru-RU" sz="2400" baseline="-25000" smtClean="0"/>
              <a:t>2</a:t>
            </a:r>
            <a:r>
              <a:rPr lang="ru-RU" sz="2400" smtClean="0"/>
              <a:t>=2 м/с </a:t>
            </a:r>
            <a:br>
              <a:rPr lang="ru-RU" sz="2400" smtClean="0"/>
            </a:br>
            <a:r>
              <a:rPr lang="ru-RU" sz="2400" smtClean="0"/>
              <a:t> ________            </a:t>
            </a:r>
            <a:endParaRPr lang="en-US" sz="240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i="1" smtClean="0"/>
              <a:t>U</a:t>
            </a:r>
            <a:r>
              <a:rPr lang="en-US" sz="2400" i="1" baseline="-25000" smtClean="0"/>
              <a:t>2</a:t>
            </a:r>
            <a:r>
              <a:rPr lang="en-US" sz="2400" i="1" smtClean="0"/>
              <a:t>=U</a:t>
            </a:r>
            <a:r>
              <a:rPr lang="en-US" sz="2400" i="1" baseline="-25000" smtClean="0"/>
              <a:t>1</a:t>
            </a:r>
            <a:r>
              <a:rPr lang="en-US" sz="2400" i="1" smtClean="0"/>
              <a:t>-</a:t>
            </a:r>
            <a:r>
              <a:rPr lang="ru-RU" sz="2400" i="1" smtClean="0"/>
              <a:t>?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85988" y="4127500"/>
            <a:ext cx="0" cy="2520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87675" y="3429000"/>
            <a:ext cx="5905500" cy="2513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+mn-lt"/>
              </a:rPr>
              <a:t>Решение:</a:t>
            </a:r>
            <a:endParaRPr lang="en-US" sz="3200" b="1" dirty="0">
              <a:latin typeface="+mn-lt"/>
            </a:endParaRPr>
          </a:p>
          <a:p>
            <a:pPr algn="ctr">
              <a:defRPr/>
            </a:pPr>
            <a:r>
              <a:rPr lang="ru-RU" sz="3200" b="1" i="1" dirty="0"/>
              <a:t>m</a:t>
            </a:r>
            <a:r>
              <a:rPr lang="ru-RU" sz="3200" b="1" i="1" baseline="-25000" dirty="0"/>
              <a:t>1</a:t>
            </a:r>
            <a:r>
              <a:rPr lang="en-US" sz="4000" b="1" i="1" dirty="0">
                <a:latin typeface="Mtfont" pitchFamily="82" charset="0"/>
              </a:rPr>
              <a:t>V</a:t>
            </a:r>
            <a:r>
              <a:rPr lang="ru-RU" sz="3200" b="1" i="1" baseline="-25000" dirty="0"/>
              <a:t>1</a:t>
            </a:r>
            <a:r>
              <a:rPr lang="ru-RU" sz="3200" b="1" i="1" dirty="0"/>
              <a:t>+m</a:t>
            </a:r>
            <a:r>
              <a:rPr lang="ru-RU" sz="3200" b="1" i="1" baseline="-25000" dirty="0"/>
              <a:t>2</a:t>
            </a:r>
            <a:r>
              <a:rPr lang="en-US" sz="4000" b="1" i="1" dirty="0">
                <a:latin typeface="Mtfont" pitchFamily="82" charset="0"/>
              </a:rPr>
              <a:t>V</a:t>
            </a:r>
            <a:r>
              <a:rPr lang="ru-RU" sz="3200" b="1" i="1" baseline="-25000" dirty="0"/>
              <a:t>2</a:t>
            </a:r>
            <a:r>
              <a:rPr lang="ru-RU" sz="3200" b="1" i="1" dirty="0"/>
              <a:t>=</a:t>
            </a:r>
            <a:r>
              <a:rPr lang="en-US" sz="3200" b="1" i="1" dirty="0"/>
              <a:t>(</a:t>
            </a:r>
            <a:r>
              <a:rPr lang="ru-RU" sz="3200" b="1" i="1" dirty="0"/>
              <a:t>m</a:t>
            </a:r>
            <a:r>
              <a:rPr lang="en-US" sz="3200" b="1" i="1" baseline="-25000" dirty="0"/>
              <a:t>1</a:t>
            </a:r>
            <a:r>
              <a:rPr lang="en-US" sz="3200" b="1" i="1" dirty="0"/>
              <a:t>+m</a:t>
            </a:r>
            <a:r>
              <a:rPr lang="en-US" sz="3200" b="1" i="1" baseline="-25000" dirty="0"/>
              <a:t>2</a:t>
            </a:r>
            <a:r>
              <a:rPr lang="en-US" sz="3200" b="1" i="1" dirty="0"/>
              <a:t>)U</a:t>
            </a:r>
            <a:r>
              <a:rPr lang="en-US" sz="3200" b="1" i="1" baseline="-25000" dirty="0"/>
              <a:t>12</a:t>
            </a:r>
            <a:r>
              <a:rPr lang="en-US" sz="3200" b="1" i="1" dirty="0"/>
              <a:t> </a:t>
            </a:r>
          </a:p>
          <a:p>
            <a:pPr algn="ctr">
              <a:defRPr/>
            </a:pPr>
            <a:endParaRPr lang="en-US" sz="3200" b="1" i="1" baseline="-25000" dirty="0">
              <a:latin typeface="+mn-lt"/>
            </a:endParaRPr>
          </a:p>
          <a:p>
            <a:pPr algn="ctr">
              <a:defRPr/>
            </a:pPr>
            <a:endParaRPr lang="en-US" sz="3200" b="1" i="1" baseline="-25000" dirty="0">
              <a:latin typeface="+mn-lt"/>
            </a:endParaRPr>
          </a:p>
          <a:p>
            <a:pPr algn="ctr">
              <a:defRPr/>
            </a:pPr>
            <a:endParaRPr lang="en-US" sz="3200" b="1" i="1" baseline="-25000" dirty="0">
              <a:latin typeface="+mn-lt"/>
            </a:endParaRPr>
          </a:p>
          <a:p>
            <a:pPr algn="ctr">
              <a:defRPr/>
            </a:pPr>
            <a:endParaRPr lang="en-US" sz="3200" b="1" i="1" baseline="-25000" dirty="0"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289175" y="4500563"/>
          <a:ext cx="3240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Формула" r:id="rId3" imgW="1295400" imgH="431800" progId="Equation.3">
                  <p:embed/>
                </p:oleObj>
              </mc:Choice>
              <mc:Fallback>
                <p:oleObj name="Формула" r:id="rId3" imgW="1295400" imgH="4318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4500563"/>
                        <a:ext cx="3240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324100" y="5516563"/>
          <a:ext cx="62087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Формула" r:id="rId5" imgW="2578100" imgH="393700" progId="Equation.3">
                  <p:embed/>
                </p:oleObj>
              </mc:Choice>
              <mc:Fallback>
                <p:oleObj name="Формула" r:id="rId5" imgW="2578100" imgH="3937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5516563"/>
                        <a:ext cx="620871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Задача  2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marL="0" indent="355600" eaLnBrk="1" hangingPunct="1">
              <a:buFont typeface="Arial" pitchFamily="34" charset="0"/>
              <a:buNone/>
            </a:pPr>
            <a:r>
              <a:rPr lang="ru-RU" smtClean="0"/>
              <a:t>Снаряд, выпущенный	 вертикально вверх разрывается в верхней точке траектории на три осколка. Первый осколок массой 1 кг после разрыва летит горизонтально со скоростью 400м/с. Второй осколок массой 1,5 кг полетел вертикально вверх. </a:t>
            </a:r>
          </a:p>
          <a:p>
            <a:pPr marL="0" indent="355600" eaLnBrk="1" hangingPunct="1">
              <a:buFont typeface="Arial" pitchFamily="34" charset="0"/>
              <a:buNone/>
            </a:pPr>
            <a:r>
              <a:rPr lang="ru-RU" smtClean="0"/>
              <a:t>Какова скорость третьего осколка массой 2 кг?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ru-RU" smtClean="0"/>
              <a:t>Разрывающийся снаряд можно считать квазизамкнутой системой, так как  сила тяжести много меньше силы давления пороховых газов, разрывающих снаряд.</a:t>
            </a:r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ru-RU" smtClean="0"/>
              <a:t>Поскольку в верхней точке траекто-рии  скорость снаряда была равна нулю, то векторная сумма импульсов всех осколков также равна нулю.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flipV="1">
            <a:off x="4572000" y="1268413"/>
            <a:ext cx="0" cy="2160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 flipV="1">
            <a:off x="6011863" y="1985962"/>
            <a:ext cx="0" cy="28797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796" name="Группа 13"/>
          <p:cNvGrpSpPr>
            <a:grpSpLocks/>
          </p:cNvGrpSpPr>
          <p:nvPr/>
        </p:nvGrpSpPr>
        <p:grpSpPr bwMode="auto">
          <a:xfrm>
            <a:off x="350838" y="446088"/>
            <a:ext cx="8496300" cy="5543550"/>
            <a:chOff x="323528" y="404664"/>
            <a:chExt cx="8496944" cy="5544616"/>
          </a:xfrm>
        </p:grpSpPr>
        <p:cxnSp>
          <p:nvCxnSpPr>
            <p:cNvPr id="7" name="Прямая со стрелкой 6"/>
            <p:cNvCxnSpPr/>
            <p:nvPr/>
          </p:nvCxnSpPr>
          <p:spPr>
            <a:xfrm flipH="1" flipV="1">
              <a:off x="4559299" y="404664"/>
              <a:ext cx="0" cy="3024769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4572000" y="3408792"/>
              <a:ext cx="4248472" cy="22229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323528" y="3407203"/>
              <a:ext cx="4248472" cy="22229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4551360" y="3429433"/>
              <a:ext cx="20640" cy="2519847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797" name="TextBox 14"/>
          <p:cNvSpPr txBox="1">
            <a:spLocks noChangeArrowheads="1"/>
          </p:cNvSpPr>
          <p:nvPr/>
        </p:nvSpPr>
        <p:spPr bwMode="auto">
          <a:xfrm>
            <a:off x="8507413" y="3525838"/>
            <a:ext cx="43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>
                <a:latin typeface="Comic Sans MS" pitchFamily="66" charset="0"/>
              </a:rPr>
              <a:t>X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33798" name="TextBox 15"/>
          <p:cNvSpPr txBox="1">
            <a:spLocks noChangeArrowheads="1"/>
          </p:cNvSpPr>
          <p:nvPr/>
        </p:nvSpPr>
        <p:spPr bwMode="auto">
          <a:xfrm>
            <a:off x="3924300" y="333375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>
                <a:latin typeface="Comic Sans MS" pitchFamily="66" charset="0"/>
              </a:rPr>
              <a:t>Y</a:t>
            </a:r>
            <a:endParaRPr lang="ru-RU" b="1">
              <a:latin typeface="Comic Sans MS" pitchFamily="66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7188200" y="3440113"/>
          <a:ext cx="5032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3" name="Формула" r:id="rId4" imgW="177569" imgH="202936" progId="Equation.3">
                  <p:embed/>
                </p:oleObj>
              </mc:Choice>
              <mc:Fallback>
                <p:oleObj name="Формула" r:id="rId4" imgW="177569" imgH="202936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3440113"/>
                        <a:ext cx="50323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3970338" y="1225550"/>
          <a:ext cx="5413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4" name="Формула" r:id="rId6" imgW="190417" imgH="203112" progId="Equation.3">
                  <p:embed/>
                </p:oleObj>
              </mc:Choice>
              <mc:Fallback>
                <p:oleObj name="Формула" r:id="rId6" imgW="190417" imgH="203112" progId="Equation.3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1225550"/>
                        <a:ext cx="54133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288" y="260350"/>
            <a:ext cx="2376487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latin typeface="+mn-lt"/>
              </a:rPr>
              <a:t/>
            </a:r>
            <a:br>
              <a:rPr lang="en-US" sz="2400" b="1" i="1" dirty="0">
                <a:latin typeface="+mn-lt"/>
              </a:rPr>
            </a:br>
            <a:r>
              <a:rPr lang="en-US" sz="2400" b="1" i="1" dirty="0">
                <a:latin typeface="+mn-lt"/>
              </a:rPr>
              <a:t>m</a:t>
            </a:r>
            <a:r>
              <a:rPr lang="en-US" sz="2400" b="1" i="1" baseline="-25000" dirty="0">
                <a:latin typeface="+mn-lt"/>
              </a:rPr>
              <a:t>1</a:t>
            </a:r>
            <a:r>
              <a:rPr lang="en-US" sz="2400" b="1" i="1" dirty="0">
                <a:latin typeface="+mn-lt"/>
              </a:rPr>
              <a:t>=1</a:t>
            </a:r>
            <a:r>
              <a:rPr lang="ru-RU" sz="2400" b="1" i="1" dirty="0">
                <a:latin typeface="+mn-lt"/>
              </a:rPr>
              <a:t>кг</a:t>
            </a:r>
            <a:r>
              <a:rPr lang="en-US" sz="2400" b="1" i="1" dirty="0">
                <a:latin typeface="+mn-lt"/>
              </a:rPr>
              <a:t> </a:t>
            </a:r>
            <a:br>
              <a:rPr lang="en-US" sz="2400" b="1" i="1" dirty="0">
                <a:latin typeface="+mn-lt"/>
              </a:rPr>
            </a:br>
            <a:r>
              <a:rPr lang="en-US" sz="3200" b="1" i="1" dirty="0">
                <a:latin typeface="Mtfont" pitchFamily="82" charset="0"/>
              </a:rPr>
              <a:t>V</a:t>
            </a:r>
            <a:r>
              <a:rPr lang="en-US" sz="2400" b="1" i="1" baseline="-25000" dirty="0">
                <a:latin typeface="+mn-lt"/>
              </a:rPr>
              <a:t>1</a:t>
            </a:r>
            <a:r>
              <a:rPr lang="en-US" sz="2400" b="1" i="1" dirty="0">
                <a:latin typeface="+mn-lt"/>
              </a:rPr>
              <a:t> = 400</a:t>
            </a:r>
            <a:r>
              <a:rPr lang="ru-RU" sz="2400" b="1" i="1" dirty="0">
                <a:latin typeface="+mn-lt"/>
              </a:rPr>
              <a:t>м/с</a:t>
            </a:r>
            <a:r>
              <a:rPr lang="en-US" sz="2400" b="1" i="1" dirty="0">
                <a:latin typeface="+mn-lt"/>
              </a:rPr>
              <a:t>  </a:t>
            </a:r>
            <a:br>
              <a:rPr lang="en-US" sz="2400" b="1" i="1" dirty="0">
                <a:latin typeface="+mn-lt"/>
              </a:rPr>
            </a:br>
            <a:r>
              <a:rPr lang="en-US" sz="2400" b="1" i="1" dirty="0">
                <a:latin typeface="+mn-lt"/>
              </a:rPr>
              <a:t>m</a:t>
            </a:r>
            <a:r>
              <a:rPr lang="en-US" sz="2400" b="1" i="1" baseline="-25000" dirty="0">
                <a:latin typeface="+mn-lt"/>
              </a:rPr>
              <a:t>2</a:t>
            </a:r>
            <a:r>
              <a:rPr lang="en-US" sz="2400" b="1" i="1" dirty="0">
                <a:latin typeface="+mn-lt"/>
              </a:rPr>
              <a:t> = 1</a:t>
            </a:r>
            <a:r>
              <a:rPr lang="ru-RU" sz="2400" b="1" i="1" dirty="0">
                <a:latin typeface="+mn-lt"/>
              </a:rPr>
              <a:t>,</a:t>
            </a:r>
            <a:r>
              <a:rPr lang="en-US" sz="2400" b="1" i="1" dirty="0">
                <a:latin typeface="+mn-lt"/>
              </a:rPr>
              <a:t>5</a:t>
            </a:r>
            <a:r>
              <a:rPr lang="ru-RU" sz="2400" b="1" i="1" dirty="0">
                <a:latin typeface="+mn-lt"/>
              </a:rPr>
              <a:t>кг</a:t>
            </a:r>
            <a:endParaRPr lang="en-US" sz="2400" b="1" i="1" dirty="0">
              <a:latin typeface="+mn-lt"/>
            </a:endParaRPr>
          </a:p>
          <a:p>
            <a:pPr>
              <a:defRPr/>
            </a:pPr>
            <a:r>
              <a:rPr lang="en-US" sz="3200" b="1" i="1" dirty="0">
                <a:latin typeface="Mtfont" pitchFamily="82" charset="0"/>
              </a:rPr>
              <a:t>V</a:t>
            </a:r>
            <a:r>
              <a:rPr lang="ru-RU" sz="2400" b="1" i="1" baseline="-25000" dirty="0"/>
              <a:t>2</a:t>
            </a:r>
            <a:r>
              <a:rPr lang="en-US" sz="2400" b="1" i="1" dirty="0"/>
              <a:t> = </a:t>
            </a:r>
            <a:r>
              <a:rPr lang="en-US" sz="2400" b="1" i="1" dirty="0">
                <a:latin typeface="+mn-lt"/>
              </a:rPr>
              <a:t>200</a:t>
            </a:r>
            <a:r>
              <a:rPr lang="ru-RU" sz="2400" b="1" i="1" dirty="0">
                <a:latin typeface="+mn-lt"/>
              </a:rPr>
              <a:t>м/с</a:t>
            </a:r>
            <a:r>
              <a:rPr lang="en-US" sz="2400" b="1" i="1" dirty="0">
                <a:latin typeface="+mn-lt"/>
              </a:rPr>
              <a:t/>
            </a:r>
            <a:br>
              <a:rPr lang="en-US" sz="2400" b="1" i="1" dirty="0">
                <a:latin typeface="+mn-lt"/>
              </a:rPr>
            </a:br>
            <a:r>
              <a:rPr lang="en-US" sz="2400" b="1" i="1" dirty="0">
                <a:latin typeface="+mn-lt"/>
              </a:rPr>
              <a:t>m</a:t>
            </a:r>
            <a:r>
              <a:rPr lang="en-US" sz="2400" b="1" i="1" baseline="-25000" dirty="0">
                <a:latin typeface="+mn-lt"/>
              </a:rPr>
              <a:t>3</a:t>
            </a:r>
            <a:r>
              <a:rPr lang="en-US" sz="2400" b="1" i="1" dirty="0">
                <a:latin typeface="+mn-lt"/>
              </a:rPr>
              <a:t> = 2 </a:t>
            </a:r>
            <a:r>
              <a:rPr lang="ru-RU" sz="2400" b="1" i="1" dirty="0">
                <a:latin typeface="+mn-lt"/>
              </a:rPr>
              <a:t>кг </a:t>
            </a:r>
            <a:br>
              <a:rPr lang="ru-RU" sz="2400" b="1" i="1" dirty="0">
                <a:latin typeface="+mn-lt"/>
              </a:rPr>
            </a:br>
            <a:r>
              <a:rPr lang="en-US" sz="3200" b="1" i="1" dirty="0">
                <a:latin typeface="Mtfont" pitchFamily="82" charset="0"/>
              </a:rPr>
              <a:t>V</a:t>
            </a:r>
            <a:r>
              <a:rPr lang="ru-RU" sz="2400" b="1" i="1" baseline="-25000" dirty="0"/>
              <a:t>3</a:t>
            </a:r>
            <a:r>
              <a:rPr lang="en-US" sz="2400" b="1" i="1" dirty="0"/>
              <a:t> </a:t>
            </a:r>
            <a:r>
              <a:rPr lang="ru-RU" sz="2400" b="1" i="1" dirty="0"/>
              <a:t>-?</a:t>
            </a:r>
            <a:endParaRPr lang="ru-RU" sz="2400" b="1" i="1" dirty="0">
              <a:latin typeface="+mn-lt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411413" y="692150"/>
            <a:ext cx="0" cy="2520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3850" y="2781300"/>
            <a:ext cx="2087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619250" y="3429000"/>
            <a:ext cx="29527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551363" y="3429000"/>
            <a:ext cx="0" cy="2232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1763713" y="3444875"/>
          <a:ext cx="7223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5" name="Формула" r:id="rId8" imgW="253780" imgH="215713" progId="Equation.3">
                  <p:embed/>
                </p:oleObj>
              </mc:Choice>
              <mc:Fallback>
                <p:oleObj name="Формула" r:id="rId8" imgW="253780" imgH="215713" progId="Equation.3">
                  <p:embed/>
                  <p:pic>
                    <p:nvPicPr>
                      <p:cNvPr id="0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444875"/>
                        <a:ext cx="722312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4716463" y="5300663"/>
          <a:ext cx="7223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6" name="Формула" r:id="rId10" imgW="253780" imgH="215713" progId="Equation.3">
                  <p:embed/>
                </p:oleObj>
              </mc:Choice>
              <mc:Fallback>
                <p:oleObj name="Формула" r:id="rId10" imgW="253780" imgH="215713" progId="Equation.3">
                  <p:embed/>
                  <p:pic>
                    <p:nvPicPr>
                      <p:cNvPr id="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300663"/>
                        <a:ext cx="72231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1674813" y="3429000"/>
            <a:ext cx="0" cy="2160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63700" y="5626100"/>
            <a:ext cx="288131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1619250" y="3429000"/>
            <a:ext cx="2952750" cy="2232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1165225" y="5353050"/>
          <a:ext cx="54133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7" name="Формула" r:id="rId12" imgW="190335" imgH="215713" progId="Equation.3">
                  <p:embed/>
                </p:oleObj>
              </mc:Choice>
              <mc:Fallback>
                <p:oleObj name="Формула" r:id="rId12" imgW="190335" imgH="215713" progId="Equation.3">
                  <p:embed/>
                  <p:pic>
                    <p:nvPicPr>
                      <p:cNvPr id="0" name="Объект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5353050"/>
                        <a:ext cx="541338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859338" y="549275"/>
            <a:ext cx="4105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atin typeface="+mn-lt"/>
              </a:rPr>
              <a:t>Решение</a:t>
            </a:r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5219700" y="1268413"/>
          <a:ext cx="28035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8" name="Формула" r:id="rId14" imgW="990170" imgH="215806" progId="Equation.3">
                  <p:embed/>
                </p:oleObj>
              </mc:Choice>
              <mc:Fallback>
                <p:oleObj name="Формула" r:id="rId14" imgW="990170" imgH="215806" progId="Equation.3">
                  <p:embed/>
                  <p:pic>
                    <p:nvPicPr>
                      <p:cNvPr id="0" name="Объект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268413"/>
                        <a:ext cx="28035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399088" y="2565400"/>
          <a:ext cx="24447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9" name="Формула" r:id="rId16" imgW="863225" imgH="215806" progId="Equation.3">
                  <p:embed/>
                </p:oleObj>
              </mc:Choice>
              <mc:Fallback>
                <p:oleObj name="Формула" r:id="rId16" imgW="863225" imgH="215806" progId="Equation.3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2565400"/>
                        <a:ext cx="24447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859338" y="1844675"/>
            <a:ext cx="4105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atin typeface="+mn-lt"/>
              </a:rPr>
              <a:t>( по закону СИ)</a:t>
            </a: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5094288" y="3929063"/>
          <a:ext cx="25542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0" name="Формула" r:id="rId18" imgW="901309" imgH="215806" progId="Equation.3">
                  <p:embed/>
                </p:oleObj>
              </mc:Choice>
              <mc:Fallback>
                <p:oleObj name="Формула" r:id="rId18" imgW="901309" imgH="215806" progId="Equation.3">
                  <p:embed/>
                  <p:pic>
                    <p:nvPicPr>
                      <p:cNvPr id="0" name="Объект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3929063"/>
                        <a:ext cx="25542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/>
        </p:nvGraphicFramePr>
        <p:xfrm>
          <a:off x="5053013" y="4419600"/>
          <a:ext cx="25876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1" name="Формула" r:id="rId20" imgW="914400" imgH="228600" progId="Equation.3">
                  <p:embed/>
                </p:oleObj>
              </mc:Choice>
              <mc:Fallback>
                <p:oleObj name="Формула" r:id="rId20" imgW="914400" imgH="228600" progId="Equation.3">
                  <p:embed/>
                  <p:pic>
                    <p:nvPicPr>
                      <p:cNvPr id="0" name="Объект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4419600"/>
                        <a:ext cx="25876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>
          <a:off x="827088" y="5876925"/>
          <a:ext cx="82454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2" name="Формула" r:id="rId22" imgW="2895600" imgH="266700" progId="Equation.3">
                  <p:embed/>
                </p:oleObj>
              </mc:Choice>
              <mc:Fallback>
                <p:oleObj name="Формула" r:id="rId22" imgW="2895600" imgH="266700" progId="Equation.3">
                  <p:embed/>
                  <p:pic>
                    <p:nvPicPr>
                      <p:cNvPr id="0" name="Объект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876925"/>
                        <a:ext cx="824547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7"/>
          <p:cNvGrpSpPr>
            <a:grpSpLocks/>
          </p:cNvGrpSpPr>
          <p:nvPr/>
        </p:nvGrpSpPr>
        <p:grpSpPr bwMode="auto">
          <a:xfrm>
            <a:off x="4716463" y="4581525"/>
            <a:ext cx="3476625" cy="1630363"/>
            <a:chOff x="2880" y="2795"/>
            <a:chExt cx="2190" cy="1027"/>
          </a:xfrm>
        </p:grpSpPr>
        <p:pic>
          <p:nvPicPr>
            <p:cNvPr id="34822" name="Picture 5" descr="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886"/>
              <a:ext cx="2190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3" name="Text Box 6"/>
            <p:cNvSpPr txBox="1">
              <a:spLocks noChangeArrowheads="1"/>
            </p:cNvSpPr>
            <p:nvPr/>
          </p:nvSpPr>
          <p:spPr bwMode="auto">
            <a:xfrm>
              <a:off x="2880" y="2795"/>
              <a:ext cx="2177" cy="4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</p:grp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Задача №2 </a:t>
            </a:r>
            <a:br>
              <a:rPr lang="ru-RU" sz="2800" dirty="0" smtClean="0"/>
            </a:br>
            <a:r>
              <a:rPr lang="ru-RU" sz="2800" dirty="0" smtClean="0"/>
              <a:t>При формировании железнодорожного со</a:t>
            </a:r>
            <a:r>
              <a:rPr lang="en-US" sz="2800" dirty="0" smtClean="0"/>
              <a:t>-</a:t>
            </a:r>
            <a:r>
              <a:rPr lang="ru-RU" sz="2800" dirty="0" smtClean="0"/>
              <a:t>става три сцепленных вагона, движущихся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со скоростью 0,4 м/с, сталкиваются с </a:t>
            </a:r>
            <a:r>
              <a:rPr lang="ru-RU" sz="2800" dirty="0" err="1" smtClean="0"/>
              <a:t>непо</a:t>
            </a:r>
            <a:r>
              <a:rPr lang="en-US" sz="2800" dirty="0" smtClean="0"/>
              <a:t>-</a:t>
            </a:r>
            <a:r>
              <a:rPr lang="ru-RU" sz="2800" dirty="0" err="1" smtClean="0"/>
              <a:t>движным</a:t>
            </a:r>
            <a:r>
              <a:rPr lang="ru-RU" sz="2800" dirty="0" smtClean="0"/>
              <a:t> вагоном, после чего все вагоны продолжают двигаться в ту же сторону. Найдите скорость вагонов, если масса всех вагонов одинаковая.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Дано:                       </a:t>
            </a:r>
            <a:br>
              <a:rPr lang="ru-RU" sz="2800" dirty="0" smtClean="0"/>
            </a:br>
            <a:r>
              <a:rPr lang="ru-RU" sz="2800" dirty="0" smtClean="0"/>
              <a:t>m</a:t>
            </a:r>
            <a:r>
              <a:rPr lang="ru-RU" sz="2400" b="1" baseline="-25000" dirty="0">
                <a:latin typeface="+mj-lt"/>
              </a:rPr>
              <a:t>1</a:t>
            </a:r>
            <a:r>
              <a:rPr lang="ru-RU" sz="2800" dirty="0" smtClean="0"/>
              <a:t>=3m      </a:t>
            </a:r>
            <a:br>
              <a:rPr lang="ru-RU" sz="2800" dirty="0" smtClean="0"/>
            </a:br>
            <a:r>
              <a:rPr lang="ru-RU" sz="2800" dirty="0" smtClean="0"/>
              <a:t>v</a:t>
            </a:r>
            <a:r>
              <a:rPr lang="ru-RU" sz="2400" b="1" baseline="-25000" dirty="0">
                <a:latin typeface="+mj-lt"/>
              </a:rPr>
              <a:t>1</a:t>
            </a:r>
            <a:r>
              <a:rPr lang="ru-RU" sz="2800" dirty="0" smtClean="0"/>
              <a:t>=0,4 м/с        		</a:t>
            </a:r>
            <a:br>
              <a:rPr lang="ru-RU" sz="2800" dirty="0" smtClean="0"/>
            </a:br>
            <a:r>
              <a:rPr lang="ru-RU" sz="2800" dirty="0" smtClean="0"/>
              <a:t>m</a:t>
            </a:r>
            <a:r>
              <a:rPr lang="ru-RU" sz="2400" b="1" baseline="-25000" dirty="0">
                <a:latin typeface="+mj-lt"/>
              </a:rPr>
              <a:t>2</a:t>
            </a:r>
            <a:r>
              <a:rPr lang="ru-RU" sz="2800" dirty="0" smtClean="0"/>
              <a:t>=m                     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m</a:t>
            </a:r>
            <a:r>
              <a:rPr lang="ru-RU" sz="2400" b="1" baseline="-25000" dirty="0">
                <a:latin typeface="+mj-lt"/>
              </a:rPr>
              <a:t>3</a:t>
            </a:r>
            <a:r>
              <a:rPr lang="ru-RU" sz="2800" dirty="0" smtClean="0"/>
              <a:t>=4m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________ </a:t>
            </a:r>
            <a:br>
              <a:rPr lang="ru-RU" sz="2800" dirty="0" smtClean="0"/>
            </a:br>
            <a:r>
              <a:rPr lang="ru-RU" sz="2800" dirty="0" smtClean="0"/>
              <a:t>v</a:t>
            </a:r>
            <a:r>
              <a:rPr lang="ru-RU" sz="2800" baseline="-25000" dirty="0" smtClean="0"/>
              <a:t>3</a:t>
            </a:r>
            <a:r>
              <a:rPr lang="ru-RU" sz="2800" dirty="0" smtClean="0"/>
              <a:t>=?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39975" y="2997200"/>
            <a:ext cx="0" cy="2520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43213" y="3030538"/>
            <a:ext cx="5832475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</a:rPr>
              <a:t>Решение:</a:t>
            </a:r>
          </a:p>
          <a:p>
            <a:pPr>
              <a:defRPr/>
            </a:pPr>
            <a:r>
              <a:rPr lang="ru-RU" sz="2400" b="1" dirty="0">
                <a:latin typeface="+mj-lt"/>
              </a:rPr>
              <a:t>m</a:t>
            </a:r>
            <a:r>
              <a:rPr lang="ru-RU" sz="2400" b="1" baseline="-25000" dirty="0">
                <a:latin typeface="+mj-lt"/>
              </a:rPr>
              <a:t>1</a:t>
            </a:r>
            <a:r>
              <a:rPr lang="ru-RU" sz="2400" b="1" dirty="0">
                <a:latin typeface="+mj-lt"/>
              </a:rPr>
              <a:t>v</a:t>
            </a:r>
            <a:r>
              <a:rPr lang="ru-RU" sz="2400" b="1" baseline="-25000" dirty="0">
                <a:latin typeface="+mj-lt"/>
              </a:rPr>
              <a:t>1</a:t>
            </a:r>
            <a:r>
              <a:rPr lang="ru-RU" sz="2400" b="1" dirty="0">
                <a:latin typeface="+mj-lt"/>
              </a:rPr>
              <a:t>+m</a:t>
            </a:r>
            <a:r>
              <a:rPr lang="ru-RU" sz="2400" b="1" baseline="-25000" dirty="0">
                <a:latin typeface="+mj-lt"/>
              </a:rPr>
              <a:t>2</a:t>
            </a:r>
            <a:r>
              <a:rPr lang="ru-RU" sz="2400" b="1" dirty="0">
                <a:latin typeface="+mj-lt"/>
              </a:rPr>
              <a:t>v</a:t>
            </a:r>
            <a:r>
              <a:rPr lang="ru-RU" sz="2400" b="1" baseline="-25000" dirty="0">
                <a:latin typeface="+mj-lt"/>
              </a:rPr>
              <a:t>2</a:t>
            </a:r>
            <a:r>
              <a:rPr lang="ru-RU" sz="2400" b="1" dirty="0">
                <a:latin typeface="+mj-lt"/>
              </a:rPr>
              <a:t>=m</a:t>
            </a:r>
            <a:r>
              <a:rPr lang="ru-RU" sz="2400" b="1" baseline="-25000" dirty="0">
                <a:latin typeface="+mj-lt"/>
              </a:rPr>
              <a:t>3</a:t>
            </a:r>
            <a:r>
              <a:rPr lang="ru-RU" sz="2400" b="1" dirty="0">
                <a:latin typeface="+mj-lt"/>
              </a:rPr>
              <a:t>v</a:t>
            </a:r>
            <a:r>
              <a:rPr lang="ru-RU" sz="2400" b="1" baseline="-25000" dirty="0">
                <a:latin typeface="+mj-lt"/>
              </a:rPr>
              <a:t>3</a:t>
            </a:r>
            <a:r>
              <a:rPr lang="ru-RU" sz="2400" b="1" dirty="0">
                <a:latin typeface="+mj-lt"/>
              </a:rPr>
              <a:t> (Согласно ЗСИ)</a:t>
            </a:r>
          </a:p>
          <a:p>
            <a:pPr>
              <a:defRPr/>
            </a:pPr>
            <a:r>
              <a:rPr lang="ru-RU" sz="2400" b="1" dirty="0">
                <a:latin typeface="+mj-lt"/>
              </a:rPr>
              <a:t>m</a:t>
            </a:r>
            <a:r>
              <a:rPr lang="ru-RU" sz="2400" b="1" baseline="-25000" dirty="0">
                <a:latin typeface="+mj-lt"/>
              </a:rPr>
              <a:t>1</a:t>
            </a:r>
            <a:r>
              <a:rPr lang="ru-RU" sz="2400" b="1" dirty="0">
                <a:latin typeface="+mj-lt"/>
              </a:rPr>
              <a:t>v</a:t>
            </a:r>
            <a:r>
              <a:rPr lang="ru-RU" sz="2400" b="1" baseline="-25000" dirty="0">
                <a:latin typeface="+mj-lt"/>
              </a:rPr>
              <a:t>1</a:t>
            </a:r>
            <a:r>
              <a:rPr lang="ru-RU" sz="2400" b="1" dirty="0">
                <a:latin typeface="+mj-lt"/>
              </a:rPr>
              <a:t>=m</a:t>
            </a:r>
            <a:r>
              <a:rPr lang="ru-RU" sz="2400" b="1" baseline="-25000" dirty="0">
                <a:latin typeface="+mj-lt"/>
              </a:rPr>
              <a:t>3</a:t>
            </a:r>
            <a:r>
              <a:rPr lang="ru-RU" sz="2400" b="1" dirty="0">
                <a:latin typeface="+mj-lt"/>
              </a:rPr>
              <a:t>v</a:t>
            </a:r>
            <a:r>
              <a:rPr lang="ru-RU" sz="2400" b="1" baseline="-25000" dirty="0">
                <a:latin typeface="+mj-lt"/>
              </a:rPr>
              <a:t>3</a:t>
            </a:r>
            <a:r>
              <a:rPr lang="ru-RU" sz="2400" b="1" dirty="0">
                <a:latin typeface="+mj-lt"/>
              </a:rPr>
              <a:t>, так как v</a:t>
            </a:r>
            <a:r>
              <a:rPr lang="ru-RU" sz="2400" b="1" baseline="-25000" dirty="0">
                <a:latin typeface="+mj-lt"/>
              </a:rPr>
              <a:t>2</a:t>
            </a:r>
            <a:r>
              <a:rPr lang="ru-RU" sz="2400" b="1" dirty="0">
                <a:latin typeface="+mj-lt"/>
              </a:rPr>
              <a:t>=0.</a:t>
            </a:r>
          </a:p>
          <a:p>
            <a:pPr>
              <a:defRPr/>
            </a:pPr>
            <a:r>
              <a:rPr lang="ru-RU" sz="2400" b="1" dirty="0">
                <a:latin typeface="+mj-lt"/>
              </a:rPr>
              <a:t>Тогда v</a:t>
            </a:r>
            <a:r>
              <a:rPr lang="ru-RU" sz="2400" b="1" baseline="-25000" dirty="0">
                <a:latin typeface="+mj-lt"/>
              </a:rPr>
              <a:t>3</a:t>
            </a:r>
            <a:r>
              <a:rPr lang="ru-RU" sz="2400" b="1" dirty="0">
                <a:latin typeface="+mj-lt"/>
              </a:rPr>
              <a:t>=m</a:t>
            </a:r>
            <a:r>
              <a:rPr lang="ru-RU" sz="2400" b="1" baseline="-25000" dirty="0">
                <a:latin typeface="+mj-lt"/>
              </a:rPr>
              <a:t>1</a:t>
            </a:r>
            <a:r>
              <a:rPr lang="ru-RU" sz="2400" b="1" dirty="0">
                <a:latin typeface="+mj-lt"/>
              </a:rPr>
              <a:t>v</a:t>
            </a:r>
            <a:r>
              <a:rPr lang="ru-RU" sz="2400" b="1" baseline="-25000" dirty="0">
                <a:latin typeface="+mj-lt"/>
              </a:rPr>
              <a:t>1</a:t>
            </a:r>
            <a:r>
              <a:rPr lang="ru-RU" sz="2400" b="1" dirty="0">
                <a:latin typeface="+mj-lt"/>
              </a:rPr>
              <a:t>/m</a:t>
            </a:r>
            <a:r>
              <a:rPr lang="ru-RU" sz="2400" b="1" baseline="-25000" dirty="0">
                <a:latin typeface="+mj-lt"/>
              </a:rPr>
              <a:t>3</a:t>
            </a:r>
            <a:r>
              <a:rPr lang="ru-RU" sz="2400" b="1" dirty="0">
                <a:latin typeface="+mj-lt"/>
              </a:rPr>
              <a:t>  </a:t>
            </a:r>
          </a:p>
          <a:p>
            <a:pPr>
              <a:defRPr/>
            </a:pPr>
            <a:r>
              <a:rPr lang="ru-RU" sz="2400" b="1" dirty="0">
                <a:latin typeface="+mj-lt"/>
              </a:rPr>
              <a:t>v</a:t>
            </a:r>
            <a:r>
              <a:rPr lang="ru-RU" sz="2400" b="1" baseline="-25000" dirty="0">
                <a:latin typeface="+mj-lt"/>
              </a:rPr>
              <a:t>3</a:t>
            </a:r>
            <a:r>
              <a:rPr lang="ru-RU" sz="2400" b="1" dirty="0">
                <a:latin typeface="+mj-lt"/>
              </a:rPr>
              <a:t>=(3m*0,4м/с)/4m=0,3м/с 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 </a:t>
            </a:r>
            <a:br>
              <a:rPr lang="ru-RU" sz="2400" b="1" dirty="0">
                <a:latin typeface="+mj-lt"/>
              </a:rPr>
            </a:b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7"/>
          <p:cNvGrpSpPr>
            <a:grpSpLocks/>
          </p:cNvGrpSpPr>
          <p:nvPr/>
        </p:nvGrpSpPr>
        <p:grpSpPr bwMode="auto">
          <a:xfrm>
            <a:off x="4716463" y="4581525"/>
            <a:ext cx="3476625" cy="1630363"/>
            <a:chOff x="2880" y="2795"/>
            <a:chExt cx="2190" cy="1027"/>
          </a:xfrm>
        </p:grpSpPr>
        <p:pic>
          <p:nvPicPr>
            <p:cNvPr id="35846" name="Picture 5" descr="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886"/>
              <a:ext cx="2190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2880" y="2795"/>
              <a:ext cx="2177" cy="4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</p:grp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3333FF"/>
                </a:solidFill>
              </a:rPr>
              <a:t>Задача №2 Второй вариант обозначений при решении</a:t>
            </a:r>
            <a:br>
              <a:rPr lang="ru-RU" sz="2800" dirty="0" smtClean="0">
                <a:solidFill>
                  <a:srgbClr val="3333FF"/>
                </a:solidFill>
              </a:rPr>
            </a:br>
            <a:r>
              <a:rPr lang="ru-RU" sz="2400" dirty="0" smtClean="0"/>
              <a:t>При формировании железнодорожного со</a:t>
            </a:r>
            <a:r>
              <a:rPr lang="en-US" sz="2400" dirty="0" smtClean="0"/>
              <a:t>-</a:t>
            </a:r>
            <a:r>
              <a:rPr lang="ru-RU" sz="2400" dirty="0" smtClean="0"/>
              <a:t>става три сцепленных вагона, движущихся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со скоростью 0,4 м/с, сталкиваются с </a:t>
            </a:r>
            <a:r>
              <a:rPr lang="ru-RU" sz="2400" dirty="0" err="1" smtClean="0"/>
              <a:t>непо</a:t>
            </a:r>
            <a:r>
              <a:rPr lang="en-US" sz="2400" dirty="0" smtClean="0"/>
              <a:t>-</a:t>
            </a:r>
            <a:r>
              <a:rPr lang="ru-RU" sz="2400" dirty="0" err="1" smtClean="0"/>
              <a:t>движным</a:t>
            </a:r>
            <a:r>
              <a:rPr lang="ru-RU" sz="2400" dirty="0" smtClean="0"/>
              <a:t> вагоном, после чего все вагоны продолжают двигаться в ту же сторону. Найдите скорость вагонов, если масса всех вагонов одинаковая.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Дано:                       </a:t>
            </a:r>
            <a:br>
              <a:rPr lang="ru-RU" sz="2800" dirty="0" smtClean="0"/>
            </a:br>
            <a:r>
              <a:rPr lang="ru-RU" sz="2800" dirty="0" smtClean="0"/>
              <a:t>m</a:t>
            </a:r>
            <a:r>
              <a:rPr lang="ru-RU" sz="2400" b="1" baseline="-25000" dirty="0" smtClean="0">
                <a:latin typeface="+mj-lt"/>
              </a:rPr>
              <a:t>1</a:t>
            </a:r>
            <a:r>
              <a:rPr lang="ru-RU" sz="2800" dirty="0" smtClean="0"/>
              <a:t>=m</a:t>
            </a:r>
            <a:r>
              <a:rPr lang="ru-RU" sz="2400" b="1" baseline="-25000" dirty="0" smtClean="0">
                <a:latin typeface="+mj-lt"/>
              </a:rPr>
              <a:t>2</a:t>
            </a:r>
            <a:r>
              <a:rPr lang="ru-RU" sz="2800" dirty="0" smtClean="0"/>
              <a:t>=m</a:t>
            </a:r>
            <a:r>
              <a:rPr lang="ru-RU" sz="2800" baseline="-25000" dirty="0" smtClean="0"/>
              <a:t>3</a:t>
            </a:r>
            <a:r>
              <a:rPr lang="ru-RU" sz="2800" dirty="0" smtClean="0"/>
              <a:t>=</a:t>
            </a:r>
            <a:endParaRPr lang="ru-RU" sz="2800" baseline="-250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=m</a:t>
            </a:r>
            <a:r>
              <a:rPr lang="ru-RU" sz="2800" baseline="-25000" dirty="0" smtClean="0"/>
              <a:t>4</a:t>
            </a:r>
            <a:r>
              <a:rPr lang="ru-RU" sz="2800" dirty="0" smtClean="0"/>
              <a:t>=</a:t>
            </a:r>
            <a:r>
              <a:rPr lang="en-US" sz="2800" dirty="0" smtClean="0"/>
              <a:t>m</a:t>
            </a:r>
            <a:r>
              <a:rPr lang="ru-RU" sz="2800" dirty="0" smtClean="0"/>
              <a:t>      </a:t>
            </a:r>
            <a:br>
              <a:rPr lang="ru-RU" sz="2800" dirty="0" smtClean="0"/>
            </a:br>
            <a:r>
              <a:rPr lang="ru-RU" sz="2800" dirty="0" smtClean="0"/>
              <a:t>v</a:t>
            </a:r>
            <a:r>
              <a:rPr lang="ru-RU" sz="2400" b="1" baseline="-25000" dirty="0">
                <a:latin typeface="+mj-lt"/>
              </a:rPr>
              <a:t>1</a:t>
            </a:r>
            <a:r>
              <a:rPr lang="ru-RU" sz="2800" dirty="0" smtClean="0"/>
              <a:t>=0,4 м/с        		</a:t>
            </a:r>
            <a:br>
              <a:rPr lang="ru-RU" sz="2800" dirty="0" smtClean="0"/>
            </a:br>
            <a:r>
              <a:rPr lang="ru-RU" sz="2800" dirty="0" smtClean="0"/>
              <a:t>                     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m</a:t>
            </a:r>
            <a:r>
              <a:rPr lang="ru-RU" sz="2400" b="1" baseline="-25000" dirty="0" smtClean="0">
                <a:latin typeface="+mj-lt"/>
              </a:rPr>
              <a:t>5</a:t>
            </a:r>
            <a:r>
              <a:rPr lang="ru-RU" sz="2800" dirty="0" smtClean="0"/>
              <a:t>=4m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________ </a:t>
            </a:r>
            <a:br>
              <a:rPr lang="ru-RU" sz="2800" dirty="0" smtClean="0"/>
            </a:br>
            <a:r>
              <a:rPr lang="en-US" sz="2800" dirty="0" smtClean="0"/>
              <a:t>U</a:t>
            </a:r>
            <a:r>
              <a:rPr lang="ru-RU" sz="2800" dirty="0" smtClean="0"/>
              <a:t>=?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39975" y="2997200"/>
            <a:ext cx="0" cy="2520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43213" y="3030538"/>
            <a:ext cx="58324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</a:rPr>
              <a:t>Решение:</a:t>
            </a:r>
          </a:p>
          <a:p>
            <a:pPr>
              <a:defRPr/>
            </a:pPr>
            <a:r>
              <a:rPr lang="en-US" sz="2400" b="1" dirty="0">
                <a:latin typeface="+mj-lt"/>
              </a:rPr>
              <a:t>3</a:t>
            </a:r>
            <a:r>
              <a:rPr lang="ru-RU" sz="2400" b="1" dirty="0">
                <a:latin typeface="+mj-lt"/>
              </a:rPr>
              <a:t>mv</a:t>
            </a:r>
            <a:r>
              <a:rPr lang="ru-RU" sz="2400" b="1" baseline="-25000" dirty="0">
                <a:latin typeface="+mj-lt"/>
              </a:rPr>
              <a:t>1</a:t>
            </a:r>
            <a:r>
              <a:rPr lang="ru-RU" sz="2400" b="1" dirty="0">
                <a:latin typeface="+mj-lt"/>
              </a:rPr>
              <a:t>=</a:t>
            </a:r>
            <a:r>
              <a:rPr lang="en-US" sz="2400" b="1" dirty="0">
                <a:latin typeface="+mj-lt"/>
              </a:rPr>
              <a:t>4</a:t>
            </a:r>
            <a:r>
              <a:rPr lang="ru-RU" sz="2400" b="1" dirty="0">
                <a:latin typeface="+mj-lt"/>
              </a:rPr>
              <a:t>m</a:t>
            </a:r>
            <a:r>
              <a:rPr lang="en-US" sz="2400" b="1" dirty="0">
                <a:latin typeface="+mj-lt"/>
              </a:rPr>
              <a:t>U</a:t>
            </a:r>
            <a:r>
              <a:rPr lang="ru-RU" sz="2400" b="1" dirty="0">
                <a:latin typeface="+mj-lt"/>
              </a:rPr>
              <a:t> (Согласно ЗСИ)</a:t>
            </a:r>
          </a:p>
          <a:p>
            <a:pPr>
              <a:defRPr/>
            </a:pPr>
            <a:r>
              <a:rPr lang="ru-RU" sz="2400" b="1" dirty="0">
                <a:latin typeface="+mj-lt"/>
              </a:rPr>
              <a:t>Тогда </a:t>
            </a:r>
            <a:r>
              <a:rPr lang="en-US" sz="2400" b="1" dirty="0">
                <a:latin typeface="+mj-lt"/>
              </a:rPr>
              <a:t>U</a:t>
            </a:r>
            <a:r>
              <a:rPr lang="ru-RU" sz="2400" b="1" dirty="0">
                <a:latin typeface="+mj-lt"/>
              </a:rPr>
              <a:t>=</a:t>
            </a:r>
            <a:r>
              <a:rPr lang="en-US" sz="2400" b="1" dirty="0">
                <a:latin typeface="+mj-lt"/>
              </a:rPr>
              <a:t>3</a:t>
            </a:r>
            <a:r>
              <a:rPr lang="ru-RU" sz="2400" b="1" dirty="0">
                <a:latin typeface="+mj-lt"/>
              </a:rPr>
              <a:t>mv</a:t>
            </a:r>
            <a:r>
              <a:rPr lang="ru-RU" sz="2400" b="1" baseline="-25000" dirty="0">
                <a:latin typeface="+mj-lt"/>
              </a:rPr>
              <a:t>1</a:t>
            </a:r>
            <a:r>
              <a:rPr lang="ru-RU" sz="2400" b="1" dirty="0">
                <a:latin typeface="+mj-lt"/>
              </a:rPr>
              <a:t>/</a:t>
            </a:r>
            <a:r>
              <a:rPr lang="en-US" sz="2400" b="1" dirty="0">
                <a:latin typeface="+mj-lt"/>
              </a:rPr>
              <a:t>4</a:t>
            </a:r>
            <a:r>
              <a:rPr lang="ru-RU" sz="2400" b="1">
                <a:latin typeface="+mj-lt"/>
              </a:rPr>
              <a:t>m </a:t>
            </a:r>
            <a:r>
              <a:rPr lang="ru-RU" sz="2400" b="1" dirty="0">
                <a:latin typeface="+mj-lt"/>
              </a:rPr>
              <a:t> </a:t>
            </a:r>
          </a:p>
          <a:p>
            <a:pPr>
              <a:defRPr/>
            </a:pPr>
            <a:r>
              <a:rPr lang="ru-RU" sz="2400" b="1" dirty="0">
                <a:latin typeface="+mj-lt"/>
              </a:rPr>
              <a:t>v</a:t>
            </a:r>
            <a:r>
              <a:rPr lang="ru-RU" sz="2400" b="1" baseline="-25000" dirty="0">
                <a:latin typeface="+mj-lt"/>
              </a:rPr>
              <a:t>3</a:t>
            </a:r>
            <a:r>
              <a:rPr lang="ru-RU" sz="2400" b="1" dirty="0">
                <a:latin typeface="+mj-lt"/>
              </a:rPr>
              <a:t>=(3m*0,4м/с)/4m=0,3м/с 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 </a:t>
            </a:r>
            <a:br>
              <a:rPr lang="ru-RU" sz="2400" b="1" dirty="0">
                <a:latin typeface="+mj-lt"/>
              </a:rPr>
            </a:b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7000">
              <a:srgbClr val="FFCCFF"/>
            </a:gs>
            <a:gs pos="100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3686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§ 21, упр. 20 стр. 83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Задача: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Снаряд массой 40 кг, летящий горизонтально со скоростью 400 м/с, попадает в неподвижную платформу с песком массой 10 т и застревает в песке. С какой скоростью стала двигаться платформа?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2-3. Определение: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496300" cy="5976937"/>
          </a:xfrm>
        </p:spPr>
        <p:txBody>
          <a:bodyPr rtlCol="0">
            <a:normAutofit fontScale="92500" lnSpcReduction="20000"/>
          </a:bodyPr>
          <a:lstStyle/>
          <a:p>
            <a:pPr marL="0" indent="530225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0" algn="l"/>
              </a:tabLst>
              <a:defRPr/>
            </a:pPr>
            <a:r>
              <a:rPr lang="en-US" sz="3600" b="1" dirty="0" err="1" smtClean="0">
                <a:solidFill>
                  <a:srgbClr val="C00000"/>
                </a:solidFill>
              </a:rPr>
              <a:t>Df</a:t>
            </a:r>
            <a:r>
              <a:rPr lang="ru-RU" sz="3600" b="1" dirty="0" smtClean="0">
                <a:solidFill>
                  <a:srgbClr val="C00000"/>
                </a:solidFill>
              </a:rPr>
              <a:t>: Импульсом тела </a:t>
            </a:r>
            <a:r>
              <a:rPr lang="en-US" sz="3600" b="1" i="1" dirty="0" smtClean="0">
                <a:solidFill>
                  <a:srgbClr val="C00000"/>
                </a:solidFill>
              </a:rPr>
              <a:t>p</a:t>
            </a:r>
            <a:r>
              <a:rPr lang="ru-RU" i="1" dirty="0" smtClean="0">
                <a:solidFill>
                  <a:srgbClr val="C00000"/>
                </a:solidFill>
              </a:rPr>
              <a:t>  </a:t>
            </a:r>
            <a:r>
              <a:rPr lang="ru-RU" dirty="0" smtClean="0"/>
              <a:t>называется… </a:t>
            </a:r>
          </a:p>
          <a:p>
            <a:pPr marL="0" indent="530225" eaLnBrk="1" fontAlgn="auto" hangingPunct="1">
              <a:spcAft>
                <a:spcPts val="0"/>
              </a:spcAft>
              <a:buNone/>
              <a:tabLst>
                <a:tab pos="0" algn="l"/>
              </a:tabLst>
              <a:defRPr/>
            </a:pPr>
            <a:r>
              <a:rPr lang="ru-RU" sz="4000" u="sng" dirty="0">
                <a:solidFill>
                  <a:srgbClr val="3333FF"/>
                </a:solidFill>
              </a:rPr>
              <a:t>векторная</a:t>
            </a:r>
            <a:r>
              <a:rPr lang="ru-RU" sz="4000" dirty="0"/>
              <a:t> величина, равная произведению массы тела на его </a:t>
            </a:r>
            <a:r>
              <a:rPr lang="ru-RU" sz="4000" dirty="0" smtClean="0"/>
              <a:t>скорость:</a:t>
            </a:r>
          </a:p>
          <a:p>
            <a:pPr marL="0" indent="530225" eaLnBrk="1" fontAlgn="auto" hangingPunct="1">
              <a:spcAft>
                <a:spcPts val="0"/>
              </a:spcAft>
              <a:buNone/>
              <a:tabLst>
                <a:tab pos="0" algn="l"/>
              </a:tabLst>
              <a:defRPr/>
            </a:pPr>
            <a:r>
              <a:rPr lang="ru-RU" sz="4000" b="1" i="1" dirty="0" smtClean="0">
                <a:solidFill>
                  <a:srgbClr val="C00000"/>
                </a:solidFill>
              </a:rPr>
              <a:t>4. формула:</a:t>
            </a:r>
            <a:r>
              <a:rPr lang="ru-RU" sz="4000" b="1" i="1" dirty="0" smtClean="0"/>
              <a:t>   </a:t>
            </a:r>
            <a:r>
              <a:rPr lang="en-US" sz="4000" b="1" i="1" dirty="0" smtClean="0"/>
              <a:t>p=m</a:t>
            </a:r>
            <a:r>
              <a:rPr lang="en-US" sz="6600" i="1" dirty="0" smtClean="0">
                <a:latin typeface="Mtfont" pitchFamily="82" charset="0"/>
              </a:rPr>
              <a:t>V</a:t>
            </a:r>
          </a:p>
          <a:p>
            <a:pPr marL="0" indent="53022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53022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Из определения видно, что тело массой </a:t>
            </a:r>
            <a:r>
              <a:rPr lang="en-US" dirty="0" smtClean="0"/>
              <a:t>m</a:t>
            </a:r>
            <a:r>
              <a:rPr lang="ru-RU" dirty="0" smtClean="0"/>
              <a:t> будет иметь разную величину импульса при разных скоростях.</a:t>
            </a:r>
          </a:p>
          <a:p>
            <a:pPr marL="0" indent="53022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Импульс, как и скорость, величина относительная, то есть зависит от выбора системы отсчёта.</a:t>
            </a:r>
            <a:endParaRPr lang="en-US" b="1" dirty="0" smtClean="0"/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5230594" y="1112221"/>
            <a:ext cx="360363" cy="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572000" y="3284984"/>
            <a:ext cx="358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5580112" y="3212976"/>
            <a:ext cx="358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765175"/>
            <a:ext cx="8569325" cy="5327650"/>
          </a:xfrm>
        </p:spPr>
        <p:txBody>
          <a:bodyPr/>
          <a:lstStyle/>
          <a:p>
            <a:pPr marL="0" indent="4429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u="sng" smtClean="0">
                <a:solidFill>
                  <a:srgbClr val="3333FF"/>
                </a:solidFill>
              </a:rPr>
              <a:t>Слово импульс</a:t>
            </a:r>
            <a:r>
              <a:rPr lang="ru-RU" b="1" smtClean="0">
                <a:solidFill>
                  <a:srgbClr val="3333FF"/>
                </a:solidFill>
              </a:rPr>
              <a:t> </a:t>
            </a:r>
            <a:r>
              <a:rPr lang="ru-RU" smtClean="0"/>
              <a:t>в переводе с латинско-го означает </a:t>
            </a:r>
            <a:r>
              <a:rPr lang="ru-RU" b="1" smtClean="0">
                <a:solidFill>
                  <a:srgbClr val="3333FF"/>
                </a:solidFill>
              </a:rPr>
              <a:t>«толчок».</a:t>
            </a:r>
          </a:p>
          <a:p>
            <a:pPr marL="0" indent="4429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C00000"/>
                </a:solidFill>
              </a:rPr>
              <a:t>3.</a:t>
            </a:r>
            <a:r>
              <a:rPr lang="en-US" b="1" smtClean="0">
                <a:solidFill>
                  <a:srgbClr val="C00000"/>
                </a:solidFill>
              </a:rPr>
              <a:t> </a:t>
            </a:r>
            <a:r>
              <a:rPr lang="ru-RU" b="1" smtClean="0">
                <a:solidFill>
                  <a:srgbClr val="C00000"/>
                </a:solidFill>
              </a:rPr>
              <a:t>Импульс </a:t>
            </a:r>
            <a:r>
              <a:rPr lang="ru-RU" smtClean="0"/>
              <a:t>– </a:t>
            </a:r>
            <a:r>
              <a:rPr lang="ru-RU" u="sng" smtClean="0"/>
              <a:t>векторная величина</a:t>
            </a:r>
            <a:r>
              <a:rPr lang="ru-RU" smtClean="0"/>
              <a:t>.</a:t>
            </a:r>
          </a:p>
          <a:p>
            <a:pPr marL="0" indent="4429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Направление импульса всегда </a:t>
            </a:r>
            <a:r>
              <a:rPr lang="ru-RU" u="sng" smtClean="0"/>
              <a:t>совпадает</a:t>
            </a:r>
            <a:r>
              <a:rPr lang="ru-RU" smtClean="0"/>
              <a:t> с направлением вектора </a:t>
            </a:r>
            <a:r>
              <a:rPr lang="ru-RU" b="1" u="sng" smtClean="0"/>
              <a:t>скорости движения</a:t>
            </a:r>
            <a:r>
              <a:rPr lang="ru-RU" smtClean="0"/>
              <a:t>.  </a:t>
            </a:r>
          </a:p>
          <a:p>
            <a:pPr marL="0" indent="442913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 marL="0" indent="4429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C00000"/>
                </a:solidFill>
              </a:rPr>
              <a:t>5. За единицу импульса </a:t>
            </a:r>
            <a:r>
              <a:rPr lang="ru-RU" smtClean="0"/>
              <a:t>в СИ принимают импульс тела массой 1 кг, движущегося со скоростью 1 м/с. </a:t>
            </a:r>
          </a:p>
          <a:p>
            <a:pPr marL="0" indent="4429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u="sng" smtClean="0"/>
              <a:t>Значит, единицей импульса тела в СИ является </a:t>
            </a:r>
            <a:r>
              <a:rPr lang="ru-RU" b="1" u="sng" smtClean="0">
                <a:solidFill>
                  <a:srgbClr val="3333FF"/>
                </a:solidFill>
              </a:rPr>
              <a:t>1 кг*м/с.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6. Как измерить импульс?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dirty="0" smtClean="0"/>
              <a:t>Чтобы измерить импульс, нужно измерить массу тела и его скорость.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22738"/>
            <a:ext cx="22320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62250"/>
            <a:ext cx="4953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1. Круг явлений, описываемых законом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b="1" dirty="0" smtClean="0">
                <a:solidFill>
                  <a:srgbClr val="3333FF"/>
                </a:solidFill>
              </a:rPr>
              <a:t>Закон сохранения импульса описывает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15172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3333FF"/>
                </a:solidFill>
                <a:latin typeface="Comic Sans MS"/>
              </a:rPr>
              <a:t>результаты взаимодействия тел </a:t>
            </a:r>
            <a:br>
              <a:rPr lang="ru-RU" sz="3200" b="1" dirty="0">
                <a:solidFill>
                  <a:srgbClr val="3333FF"/>
                </a:solidFill>
                <a:latin typeface="Comic Sans MS"/>
              </a:rPr>
            </a:br>
            <a:r>
              <a:rPr lang="ru-RU" sz="3200" b="1" dirty="0">
                <a:solidFill>
                  <a:srgbClr val="3333FF"/>
                </a:solidFill>
                <a:latin typeface="Comic Sans MS"/>
              </a:rPr>
              <a:t>в замкнутых или </a:t>
            </a:r>
            <a:r>
              <a:rPr lang="ru-RU" sz="3200" b="1" dirty="0">
                <a:solidFill>
                  <a:srgbClr val="C00000"/>
                </a:solidFill>
                <a:latin typeface="Comic Sans MS"/>
              </a:rPr>
              <a:t>квази</a:t>
            </a:r>
            <a:r>
              <a:rPr lang="ru-RU" sz="3200" b="1" dirty="0">
                <a:solidFill>
                  <a:srgbClr val="3333FF"/>
                </a:solidFill>
                <a:latin typeface="Comic Sans MS"/>
              </a:rPr>
              <a:t>замкнутых системах тел.</a:t>
            </a:r>
            <a:endParaRPr lang="ru-RU" sz="3200" dirty="0">
              <a:solidFill>
                <a:prstClr val="black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333FF"/>
                </a:solidFill>
              </a:rPr>
              <a:t>Замкнутая система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1412875"/>
            <a:ext cx="4681537" cy="1800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Если два или несколько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тел взаимодействуют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</a:t>
            </a:r>
            <a:r>
              <a:rPr lang="ru-RU" sz="2800" b="1" u="sng" dirty="0" smtClean="0"/>
              <a:t>только между собой </a:t>
            </a:r>
          </a:p>
        </p:txBody>
      </p:sp>
      <p:pic>
        <p:nvPicPr>
          <p:cNvPr id="1946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3619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3"/>
          <p:cNvSpPr txBox="1">
            <a:spLocks noChangeArrowheads="1"/>
          </p:cNvSpPr>
          <p:nvPr/>
        </p:nvSpPr>
        <p:spPr bwMode="auto">
          <a:xfrm>
            <a:off x="611188" y="3094038"/>
            <a:ext cx="8137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sz="2800">
                <a:latin typeface="Comic Sans MS" pitchFamily="66" charset="0"/>
              </a:rPr>
              <a:t>(т.е. не подвергаются  воздействию внешних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sz="2800">
                <a:latin typeface="Comic Sans MS" pitchFamily="66" charset="0"/>
              </a:rPr>
              <a:t>сил), то эти тела образуют </a:t>
            </a:r>
            <a:r>
              <a:rPr lang="ru-RU" sz="2800" u="sng">
                <a:solidFill>
                  <a:srgbClr val="000099"/>
                </a:solidFill>
                <a:latin typeface="Comic Sans MS" pitchFamily="66" charset="0"/>
              </a:rPr>
              <a:t>замкнутую систему.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333FF"/>
                </a:solidFill>
              </a:rPr>
              <a:t>Замкнутая система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1685925"/>
            <a:ext cx="4681537" cy="2519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Если два или несколько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тел взаимодействуют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только между собой т.е. не подвергаются </a:t>
            </a:r>
            <a:r>
              <a:rPr lang="ru-RU" sz="2800" dirty="0" err="1" smtClean="0"/>
              <a:t>воздей-ствию</a:t>
            </a:r>
            <a:r>
              <a:rPr lang="ru-RU" sz="2800" dirty="0" smtClean="0"/>
              <a:t> внешних сил), </a:t>
            </a: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503238" y="4076700"/>
            <a:ext cx="8137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sz="2800">
                <a:latin typeface="Comic Sans MS" pitchFamily="66" charset="0"/>
              </a:rPr>
              <a:t>то эти тела образуют </a:t>
            </a:r>
            <a:r>
              <a:rPr lang="ru-RU" sz="2800" u="sng">
                <a:solidFill>
                  <a:srgbClr val="000099"/>
                </a:solidFill>
                <a:latin typeface="Comic Sans MS" pitchFamily="66" charset="0"/>
              </a:rPr>
              <a:t>замкнутую систему.</a:t>
            </a:r>
          </a:p>
        </p:txBody>
      </p:sp>
      <p:pic>
        <p:nvPicPr>
          <p:cNvPr id="2048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3683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68413"/>
            <a:ext cx="7924800" cy="4751387"/>
          </a:xfrm>
        </p:spPr>
        <p:txBody>
          <a:bodyPr/>
          <a:lstStyle/>
          <a:p>
            <a:pPr marL="0" indent="358775" eaLnBrk="1" hangingPunct="1">
              <a:buFont typeface="Arial" pitchFamily="34" charset="0"/>
              <a:buNone/>
              <a:tabLst>
                <a:tab pos="7527925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2. Формулировка закона:</a:t>
            </a:r>
          </a:p>
          <a:p>
            <a:pPr marL="0" indent="358775" eaLnBrk="1" hangingPunct="1">
              <a:buFont typeface="Arial" pitchFamily="34" charset="0"/>
              <a:buNone/>
              <a:tabLst>
                <a:tab pos="7527925" algn="l"/>
              </a:tabLst>
            </a:pPr>
            <a:r>
              <a:rPr lang="ru-RU" dirty="0" smtClean="0"/>
              <a:t>Векторная сумма импульсов </a:t>
            </a:r>
            <a:r>
              <a:rPr lang="ru-RU" dirty="0" err="1" smtClean="0"/>
              <a:t>взаимо</a:t>
            </a:r>
            <a:r>
              <a:rPr lang="ru-RU" dirty="0" smtClean="0"/>
              <a:t>-действующих тел, составляющих замкнутую систему, остаётся </a:t>
            </a:r>
            <a:r>
              <a:rPr lang="ru-RU" dirty="0" err="1" smtClean="0"/>
              <a:t>неизмен</a:t>
            </a:r>
            <a:r>
              <a:rPr lang="ru-RU" dirty="0" smtClean="0"/>
              <a:t>-ной. </a:t>
            </a:r>
          </a:p>
          <a:p>
            <a:pPr marL="0" indent="358775" eaLnBrk="1" hangingPunct="1">
              <a:buFont typeface="Arial" pitchFamily="34" charset="0"/>
              <a:buNone/>
              <a:tabLst>
                <a:tab pos="7527925" algn="l"/>
              </a:tabLst>
            </a:pPr>
            <a:r>
              <a:rPr lang="ru-RU" dirty="0" smtClean="0"/>
              <a:t>                                           </a:t>
            </a:r>
          </a:p>
          <a:p>
            <a:pPr marL="0" indent="358775" eaLnBrk="1" hangingPunct="1">
              <a:buFont typeface="Arial" pitchFamily="34" charset="0"/>
              <a:buNone/>
              <a:tabLst>
                <a:tab pos="7527925" algn="l"/>
              </a:tabLst>
            </a:pPr>
            <a:r>
              <a:rPr lang="ru-RU" dirty="0" smtClean="0"/>
              <a:t>или так: 		</a:t>
            </a:r>
          </a:p>
        </p:txBody>
      </p:sp>
      <p:pic>
        <p:nvPicPr>
          <p:cNvPr id="21507" name="Picture 4" descr="image0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424238"/>
            <a:ext cx="38893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403350" y="4941888"/>
            <a:ext cx="5040313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grpSp>
        <p:nvGrpSpPr>
          <p:cNvPr id="21509" name="Group 9"/>
          <p:cNvGrpSpPr>
            <a:grpSpLocks/>
          </p:cNvGrpSpPr>
          <p:nvPr/>
        </p:nvGrpSpPr>
        <p:grpSpPr bwMode="auto">
          <a:xfrm>
            <a:off x="30163" y="5013325"/>
            <a:ext cx="5040312" cy="1676400"/>
            <a:chOff x="521" y="2750"/>
            <a:chExt cx="3175" cy="1056"/>
          </a:xfrm>
        </p:grpSpPr>
        <p:pic>
          <p:nvPicPr>
            <p:cNvPr id="21513" name="Picture 5" descr="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750"/>
              <a:ext cx="316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Text Box 8"/>
            <p:cNvSpPr txBox="1">
              <a:spLocks noChangeArrowheads="1"/>
            </p:cNvSpPr>
            <p:nvPr/>
          </p:nvSpPr>
          <p:spPr bwMode="auto">
            <a:xfrm>
              <a:off x="521" y="2750"/>
              <a:ext cx="3175" cy="40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/>
            </a:p>
            <a:p>
              <a:pPr eaLnBrk="1" hangingPunct="1"/>
              <a:endParaRPr lang="ru-RU"/>
            </a:p>
          </p:txBody>
        </p:sp>
      </p:grp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333FF"/>
                </a:solidFill>
              </a:rPr>
              <a:t>Закон сохранения импульса: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700338" y="4292600"/>
          <a:ext cx="62611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Формула" r:id="rId5" imgW="1727200" imgH="228600" progId="Equation.3">
                  <p:embed/>
                </p:oleObj>
              </mc:Choice>
              <mc:Fallback>
                <p:oleObj name="Формула" r:id="rId5" imgW="1727200" imgH="2286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292600"/>
                        <a:ext cx="62611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3800" y="5157788"/>
            <a:ext cx="40322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en-US" sz="2800" b="1" dirty="0">
                <a:latin typeface="+mn-lt"/>
              </a:rPr>
              <a:t>U</a:t>
            </a:r>
            <a:r>
              <a:rPr lang="en-US" sz="2800" b="1" baseline="-25000" dirty="0">
                <a:latin typeface="+mn-lt"/>
              </a:rPr>
              <a:t>1</a:t>
            </a:r>
            <a:r>
              <a:rPr lang="en-US" sz="2800" b="1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и </a:t>
            </a:r>
            <a:r>
              <a:rPr lang="en-US" sz="2800" b="1" dirty="0">
                <a:latin typeface="+mn-lt"/>
              </a:rPr>
              <a:t>U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- скорости тел после </a:t>
            </a:r>
            <a:r>
              <a:rPr lang="ru-RU" sz="2800" b="1" dirty="0" err="1">
                <a:latin typeface="+mn-lt"/>
              </a:rPr>
              <a:t>взаимо</a:t>
            </a:r>
            <a:r>
              <a:rPr lang="ru-RU" sz="2800" b="1" dirty="0">
                <a:latin typeface="+mn-lt"/>
              </a:rPr>
              <a:t>-действия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785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3. Опыты, подтверждающие справедливость закона: </a:t>
            </a:r>
          </a:p>
        </p:txBody>
      </p:sp>
      <p:pic>
        <p:nvPicPr>
          <p:cNvPr id="2765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05038"/>
            <a:ext cx="5153025" cy="2085975"/>
          </a:xfrm>
        </p:spPr>
      </p:pic>
      <p:pic>
        <p:nvPicPr>
          <p:cNvPr id="2765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40576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685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2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ля Вадима комик сан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2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11785</TotalTime>
  <Words>495</Words>
  <Application>Microsoft Office PowerPoint</Application>
  <PresentationFormat>Экран (4:3)</PresentationFormat>
  <Paragraphs>93</Paragraphs>
  <Slides>18</Slides>
  <Notes>1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Формула</vt:lpstr>
      <vt:lpstr>Импульс тела</vt:lpstr>
      <vt:lpstr>2-3. Определение: </vt:lpstr>
      <vt:lpstr>Презентация PowerPoint</vt:lpstr>
      <vt:lpstr>6. Как измерить импульс?</vt:lpstr>
      <vt:lpstr>1. Круг явлений, описываемых законом</vt:lpstr>
      <vt:lpstr>Замкнутая система</vt:lpstr>
      <vt:lpstr>Замкнутая система</vt:lpstr>
      <vt:lpstr>Закон сохранения импульса:</vt:lpstr>
      <vt:lpstr>3. Опыты, подтверждающие справедливость закона: </vt:lpstr>
      <vt:lpstr>5. Границы применимости ЗСИ:</vt:lpstr>
      <vt:lpstr>Примеры квазизамкнутых систем:</vt:lpstr>
      <vt:lpstr>Примеры применения ЗСИ:</vt:lpstr>
      <vt:lpstr>Задача  2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Импульс тела. Закон сохранения импульса</dc:title>
  <dc:creator>User</dc:creator>
  <cp:lastModifiedBy>adminъ</cp:lastModifiedBy>
  <cp:revision>77</cp:revision>
  <dcterms:created xsi:type="dcterms:W3CDTF">2013-12-10T09:22:42Z</dcterms:created>
  <dcterms:modified xsi:type="dcterms:W3CDTF">2018-08-29T13:31:25Z</dcterms:modified>
</cp:coreProperties>
</file>