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4" r:id="rId14"/>
    <p:sldId id="265" r:id="rId15"/>
    <p:sldId id="274" r:id="rId16"/>
    <p:sldId id="275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00CC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7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9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1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5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38AD-538F-4C0D-908E-CB5F08F09FD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22F3-43EE-4F97-89D2-F09F4877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636100" y="2187030"/>
            <a:ext cx="5871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Основы номенклатуры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674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-4758" y="0"/>
            <a:ext cx="9148758" cy="5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51520" y="411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 Нумерация углеродных атомов главной цепи начинается с того конца, к которому </a:t>
            </a:r>
            <a:r>
              <a:rPr lang="ru-RU" sz="2000" b="1" dirty="0"/>
              <a:t>ближе заместитель </a:t>
            </a:r>
            <a:r>
              <a:rPr lang="ru-RU" sz="2000" dirty="0"/>
              <a:t>или </a:t>
            </a:r>
            <a:r>
              <a:rPr lang="ru-RU" sz="2000" b="1" dirty="0" smtClean="0"/>
              <a:t>функциональная </a:t>
            </a:r>
            <a:r>
              <a:rPr lang="ru-RU" sz="2000" b="1" dirty="0"/>
              <a:t>группа</a:t>
            </a:r>
            <a:r>
              <a:rPr lang="ru-RU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7560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3. Положение углеродного радикала (начиная с простейшего) определяется </a:t>
            </a:r>
            <a:r>
              <a:rPr lang="ru-RU" sz="2000" b="1" dirty="0"/>
              <a:t>атомом углерода главной цепи</a:t>
            </a:r>
            <a:r>
              <a:rPr lang="ru-RU" sz="2000" dirty="0"/>
              <a:t>, с которым он связан.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81539" y="2499742"/>
            <a:ext cx="7580921" cy="1880919"/>
            <a:chOff x="781539" y="2499742"/>
            <a:chExt cx="7580921" cy="188091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81539" y="2499742"/>
              <a:ext cx="75809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H</a:t>
              </a:r>
              <a:r>
                <a:rPr lang="en-US" sz="3200" b="1" baseline="-25000" dirty="0"/>
                <a:t>3</a:t>
              </a:r>
              <a:r>
                <a:rPr lang="en-US" sz="3200" b="1" dirty="0"/>
                <a:t>C – CH</a:t>
              </a:r>
              <a:r>
                <a:rPr lang="en-US" sz="3200" b="1" baseline="-25000" dirty="0"/>
                <a:t>2</a:t>
              </a:r>
              <a:r>
                <a:rPr lang="en-US" sz="3200" b="1" dirty="0"/>
                <a:t> – CH – CH – CH</a:t>
              </a:r>
              <a:r>
                <a:rPr lang="en-US" sz="3200" b="1" baseline="-25000" dirty="0"/>
                <a:t>2</a:t>
              </a:r>
              <a:r>
                <a:rPr lang="en-US" sz="3200" b="1" dirty="0"/>
                <a:t> – CH</a:t>
              </a:r>
              <a:r>
                <a:rPr lang="en-US" sz="3200" b="1" baseline="-25000" dirty="0"/>
                <a:t>2</a:t>
              </a:r>
              <a:r>
                <a:rPr lang="en-US" sz="3200" b="1" dirty="0"/>
                <a:t> – CH</a:t>
              </a:r>
              <a:r>
                <a:rPr lang="en-US" sz="3200" b="1" baseline="-25000" dirty="0"/>
                <a:t>2</a:t>
              </a:r>
              <a:r>
                <a:rPr lang="en-US" sz="3200" b="1" dirty="0"/>
                <a:t> – CH</a:t>
              </a:r>
              <a:r>
                <a:rPr lang="en-US" sz="3200" b="1" baseline="-25000" dirty="0"/>
                <a:t>3</a:t>
              </a:r>
              <a:endParaRPr lang="ru-RU" sz="32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2797254" y="28343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3661350" y="2834328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71800" y="3147814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CH</a:t>
              </a:r>
              <a:r>
                <a:rPr lang="en-US" sz="3200" b="1" baseline="-25000" dirty="0"/>
                <a:t>2</a:t>
              </a:r>
              <a:endParaRPr lang="ru-RU" sz="3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2797254" y="348240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71800" y="3795886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CH</a:t>
              </a:r>
              <a:r>
                <a:rPr lang="en-US" sz="3200" b="1" baseline="-25000" dirty="0"/>
                <a:t>3</a:t>
              </a:r>
              <a:endParaRPr lang="ru-RU" sz="32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35896" y="3147814"/>
              <a:ext cx="662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CH</a:t>
              </a:r>
              <a:endParaRPr lang="ru-RU" sz="3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39952" y="3147814"/>
              <a:ext cx="10999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 CH</a:t>
              </a:r>
              <a:r>
                <a:rPr lang="en-US" sz="3200" b="1" baseline="-25000" dirty="0"/>
                <a:t>3</a:t>
              </a:r>
              <a:endParaRPr lang="ru-RU" sz="3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3661350" y="348240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3795886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CH</a:t>
              </a:r>
              <a:r>
                <a:rPr lang="en-US" sz="3200" b="1" baseline="-25000" dirty="0"/>
                <a:t>3</a:t>
              </a:r>
              <a:endParaRPr lang="ru-RU" sz="32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59632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66"/>
                </a:solidFill>
              </a:rPr>
              <a:t>1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3808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7904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0112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8224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6336" y="2283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2864" y="4371950"/>
            <a:ext cx="351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66"/>
                </a:solidFill>
              </a:rPr>
              <a:t>4-изопропил-3-этилоктан</a:t>
            </a:r>
            <a:endParaRPr lang="ru-RU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51520" y="411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4. </a:t>
            </a:r>
            <a:r>
              <a:rPr lang="ru-RU" sz="2000" b="1" dirty="0"/>
              <a:t>Называется предельный углеводород</a:t>
            </a:r>
            <a:r>
              <a:rPr lang="ru-RU" sz="2000" dirty="0"/>
              <a:t>, соответствующий главной цепи и изменяется или прибавляется </a:t>
            </a:r>
            <a:r>
              <a:rPr lang="ru-RU" sz="2000" b="1" dirty="0"/>
              <a:t>суффикс</a:t>
            </a:r>
            <a:r>
              <a:rPr lang="ru-RU" sz="2000" dirty="0"/>
              <a:t>, соответствующий </a:t>
            </a:r>
            <a:r>
              <a:rPr lang="ru-RU" sz="2000" b="1" dirty="0"/>
              <a:t>данному классу</a:t>
            </a:r>
            <a:r>
              <a:rPr lang="ru-RU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962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5. </a:t>
            </a:r>
            <a:r>
              <a:rPr lang="ru-RU" sz="2000" b="1" dirty="0"/>
              <a:t>Углеводородные остатки </a:t>
            </a:r>
            <a:r>
              <a:rPr lang="ru-RU" sz="2000" dirty="0"/>
              <a:t>или </a:t>
            </a:r>
            <a:r>
              <a:rPr lang="ru-RU" sz="2000" b="1" dirty="0"/>
              <a:t>радикалы</a:t>
            </a:r>
            <a:r>
              <a:rPr lang="ru-RU" sz="2000" dirty="0"/>
              <a:t>, находящиеся в боковой цепи, рассматриваются как </a:t>
            </a:r>
            <a:r>
              <a:rPr lang="ru-RU" sz="2000" b="1" dirty="0"/>
              <a:t>заместители</a:t>
            </a:r>
            <a:r>
              <a:rPr lang="ru-RU" sz="2000" dirty="0"/>
              <a:t> водородных атомов в главной цепи.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658" y="2211710"/>
            <a:ext cx="7368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Название</a:t>
            </a:r>
            <a:r>
              <a:rPr lang="ru-RU" sz="3200" b="1" dirty="0" smtClean="0"/>
              <a:t> = </a:t>
            </a:r>
            <a:r>
              <a:rPr lang="ru-RU" sz="3200" b="1" dirty="0" smtClean="0">
                <a:solidFill>
                  <a:srgbClr val="002060"/>
                </a:solidFill>
              </a:rPr>
              <a:t>префикс</a:t>
            </a:r>
            <a:r>
              <a:rPr lang="ru-RU" sz="3200" b="1" dirty="0" smtClean="0"/>
              <a:t> + </a:t>
            </a:r>
            <a:r>
              <a:rPr lang="ru-RU" sz="3200" b="1" dirty="0" smtClean="0">
                <a:solidFill>
                  <a:srgbClr val="008000"/>
                </a:solidFill>
              </a:rPr>
              <a:t>корень</a:t>
            </a:r>
            <a:r>
              <a:rPr lang="ru-RU" sz="3200" b="1" dirty="0" smtClean="0"/>
              <a:t> + </a:t>
            </a:r>
            <a:r>
              <a:rPr lang="ru-RU" sz="3200" b="1" dirty="0" smtClean="0">
                <a:solidFill>
                  <a:srgbClr val="6600CC"/>
                </a:solidFill>
              </a:rPr>
              <a:t>суффикс</a:t>
            </a:r>
            <a:endParaRPr lang="ru-RU" sz="3200" b="1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29183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</a:t>
            </a:r>
            <a:r>
              <a:rPr lang="ru-RU" dirty="0" smtClean="0"/>
              <a:t>ункциональные </a:t>
            </a:r>
          </a:p>
          <a:p>
            <a:r>
              <a:rPr lang="ru-RU" dirty="0" smtClean="0"/>
              <a:t>группы (кроме старшей), </a:t>
            </a:r>
          </a:p>
          <a:p>
            <a:r>
              <a:rPr lang="ru-RU" dirty="0" smtClean="0"/>
              <a:t>радикалы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291830"/>
            <a:ext cx="2106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лавная углеродная</a:t>
            </a:r>
          </a:p>
          <a:p>
            <a:r>
              <a:rPr lang="ru-RU" dirty="0" smtClean="0"/>
              <a:t> цепь или радикал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3291830"/>
            <a:ext cx="201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</a:t>
            </a:r>
            <a:r>
              <a:rPr lang="ru-RU" dirty="0" smtClean="0"/>
              <a:t>ункциональная </a:t>
            </a:r>
          </a:p>
          <a:p>
            <a:r>
              <a:rPr lang="ru-RU" dirty="0" smtClean="0"/>
              <a:t>(старшая группа) </a:t>
            </a:r>
          </a:p>
          <a:p>
            <a:r>
              <a:rPr lang="ru-RU" dirty="0" smtClean="0"/>
              <a:t>или кратные связи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71800" y="278777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36296" y="2715766"/>
            <a:ext cx="512440" cy="51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36096" y="2787774"/>
            <a:ext cx="8384" cy="51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9"/>
            <a:ext cx="9144000" cy="515745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275856" y="411510"/>
            <a:ext cx="2592288" cy="1323439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азвание </a:t>
            </a:r>
            <a:r>
              <a:rPr lang="ru-RU" sz="2000" b="1" dirty="0" smtClean="0"/>
              <a:t>корня </a:t>
            </a:r>
            <a:r>
              <a:rPr lang="ru-RU" sz="2000" dirty="0" smtClean="0"/>
              <a:t>зависит </a:t>
            </a:r>
            <a:r>
              <a:rPr lang="ru-RU" sz="2000" b="1" dirty="0"/>
              <a:t>от количества атомов углерода </a:t>
            </a:r>
            <a:r>
              <a:rPr lang="ru-RU" sz="2000" dirty="0"/>
              <a:t>в </a:t>
            </a:r>
            <a:r>
              <a:rPr lang="ru-RU" sz="2000" dirty="0" smtClean="0"/>
              <a:t>цепи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 rot="20839991">
            <a:off x="132873" y="1082090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392645">
            <a:off x="226122" y="1647728"/>
            <a:ext cx="55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мет</a:t>
            </a:r>
          </a:p>
        </p:txBody>
      </p:sp>
      <p:sp>
        <p:nvSpPr>
          <p:cNvPr id="10" name="Прямоугольник 9"/>
          <p:cNvSpPr/>
          <p:nvPr/>
        </p:nvSpPr>
        <p:spPr>
          <a:xfrm rot="20868592">
            <a:off x="649209" y="378012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776491">
            <a:off x="938047" y="1242854"/>
            <a:ext cx="37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эт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2347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3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987574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проп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6749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4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 rot="450877">
            <a:off x="2433763" y="1018713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бут</a:t>
            </a:r>
          </a:p>
        </p:txBody>
      </p:sp>
      <p:sp>
        <p:nvSpPr>
          <p:cNvPr id="16" name="Прямоугольник 15"/>
          <p:cNvSpPr/>
          <p:nvPr/>
        </p:nvSpPr>
        <p:spPr>
          <a:xfrm rot="2777644">
            <a:off x="4149598" y="2513193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833962">
            <a:off x="3452739" y="289138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пент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 rot="18817091">
            <a:off x="4725648" y="2513186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690910">
            <a:off x="5188464" y="2870850"/>
            <a:ext cx="58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гекс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72200" y="26749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7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 rot="21239331">
            <a:off x="6317916" y="1089348"/>
            <a:ext cx="58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гепт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123478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5626">
            <a:off x="7236296" y="91556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окт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 rot="808280">
            <a:off x="8213400" y="381462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baseline="-25000" dirty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986164">
            <a:off x="7925148" y="1131455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нон</a:t>
            </a:r>
          </a:p>
        </p:txBody>
      </p:sp>
      <p:sp>
        <p:nvSpPr>
          <p:cNvPr id="26" name="Прямоугольник 25"/>
          <p:cNvSpPr/>
          <p:nvPr/>
        </p:nvSpPr>
        <p:spPr>
          <a:xfrm rot="512913">
            <a:off x="8667675" y="1091985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baseline="-25000" dirty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499218">
            <a:off x="8512857" y="1661805"/>
            <a:ext cx="54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дек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59832" y="411510"/>
            <a:ext cx="3168352" cy="1323439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Суффикс</a:t>
            </a:r>
            <a:r>
              <a:rPr lang="ru-RU" sz="2000" dirty="0"/>
              <a:t> указывает на </a:t>
            </a:r>
            <a:r>
              <a:rPr lang="ru-RU" sz="2000" b="1" dirty="0"/>
              <a:t>определённый вид связи </a:t>
            </a:r>
            <a:r>
              <a:rPr lang="ru-RU" sz="2000" dirty="0"/>
              <a:t>атомов углерода в </a:t>
            </a:r>
            <a:r>
              <a:rPr lang="ru-RU" sz="2000" dirty="0" smtClean="0"/>
              <a:t>соединении.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2562670"/>
            <a:ext cx="2147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– С – С – (</a:t>
            </a:r>
            <a:r>
              <a:rPr lang="ru-RU" sz="2000" dirty="0" err="1"/>
              <a:t>алканы</a:t>
            </a:r>
            <a:r>
              <a:rPr lang="ru-RU" sz="2000" dirty="0"/>
              <a:t>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3075806"/>
            <a:ext cx="2095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– С = С – (</a:t>
            </a:r>
            <a:r>
              <a:rPr lang="ru-RU" sz="2000" dirty="0" err="1"/>
              <a:t>алкены</a:t>
            </a:r>
            <a:r>
              <a:rPr lang="ru-RU" sz="2000" dirty="0"/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651870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– </a:t>
            </a:r>
            <a:r>
              <a:rPr lang="ru-RU" sz="2000" dirty="0"/>
              <a:t>С ≡ С – (</a:t>
            </a:r>
            <a:r>
              <a:rPr lang="ru-RU" sz="2000" dirty="0" err="1"/>
              <a:t>алкины</a:t>
            </a:r>
            <a:r>
              <a:rPr lang="ru-RU" sz="2000" dirty="0"/>
              <a:t>)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267744" y="3003798"/>
            <a:ext cx="144016" cy="144016"/>
            <a:chOff x="2267744" y="2499742"/>
            <a:chExt cx="144016" cy="14401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267744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339752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267744" y="2499742"/>
            <a:ext cx="144016" cy="144016"/>
            <a:chOff x="2267744" y="2499742"/>
            <a:chExt cx="144016" cy="14401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267744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339752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2267744" y="3579862"/>
            <a:ext cx="144016" cy="144016"/>
            <a:chOff x="2267744" y="2499742"/>
            <a:chExt cx="144016" cy="14401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267744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339752" y="2499742"/>
              <a:ext cx="72008" cy="144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2951820" y="339502"/>
            <a:ext cx="3240360" cy="1938992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Префикс</a:t>
            </a:r>
            <a:r>
              <a:rPr lang="ru-RU" sz="2000" dirty="0"/>
              <a:t> используется в названиях более сложных соединений для обозначения </a:t>
            </a:r>
            <a:r>
              <a:rPr lang="ru-RU" sz="2000" b="1" dirty="0"/>
              <a:t>каких-либо атомов или групп</a:t>
            </a:r>
            <a:r>
              <a:rPr lang="ru-RU" sz="2000" dirty="0"/>
              <a:t>, входящих в их состав.</a:t>
            </a:r>
          </a:p>
        </p:txBody>
      </p:sp>
    </p:spTree>
    <p:extLst>
      <p:ext uri="{BB962C8B-B14F-4D97-AF65-F5344CB8AC3E}">
        <p14:creationId xmlns:p14="http://schemas.microsoft.com/office/powerpoint/2010/main" val="4119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367710" y="1851670"/>
            <a:ext cx="4408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NH</a:t>
            </a:r>
            <a:r>
              <a:rPr lang="en-US" sz="3200" b="1" baseline="-25000" dirty="0"/>
              <a:t>2</a:t>
            </a:r>
            <a:r>
              <a:rPr lang="en-US" sz="3200" b="1" dirty="0"/>
              <a:t> – CH</a:t>
            </a:r>
            <a:r>
              <a:rPr lang="en-US" sz="3200" b="1" baseline="-25000" dirty="0"/>
              <a:t>2</a:t>
            </a:r>
            <a:r>
              <a:rPr lang="en-US" sz="3200" b="1" dirty="0"/>
              <a:t> – C – CH</a:t>
            </a:r>
            <a:r>
              <a:rPr lang="en-US" sz="3200" b="1" baseline="-25000" dirty="0"/>
              <a:t>2</a:t>
            </a:r>
            <a:r>
              <a:rPr lang="en-US" sz="3200" b="1" dirty="0"/>
              <a:t> – OH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453438" y="15381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–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453438" y="21862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–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203598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</a:t>
            </a:r>
            <a:r>
              <a:rPr lang="en-US" sz="3200" b="1" baseline="-25000" dirty="0"/>
              <a:t>3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49974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</a:t>
            </a:r>
            <a:r>
              <a:rPr lang="en-US" sz="3200" b="1" baseline="-25000" dirty="0"/>
              <a:t>3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10259" y="3795886"/>
            <a:ext cx="4523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3</a:t>
            </a:r>
            <a:r>
              <a:rPr lang="ru-RU" sz="2400" dirty="0"/>
              <a:t>-амино-2,2-диметилпропанол-1</a:t>
            </a:r>
          </a:p>
        </p:txBody>
      </p:sp>
      <p:sp>
        <p:nvSpPr>
          <p:cNvPr id="13" name="Правая круглая скобка 12"/>
          <p:cNvSpPr/>
          <p:nvPr/>
        </p:nvSpPr>
        <p:spPr>
          <a:xfrm rot="5400000" flipH="1">
            <a:off x="2375756" y="3759882"/>
            <a:ext cx="144016" cy="21602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круглая скобка 13"/>
          <p:cNvSpPr/>
          <p:nvPr/>
        </p:nvSpPr>
        <p:spPr>
          <a:xfrm rot="5400000" flipH="1">
            <a:off x="3599892" y="3759882"/>
            <a:ext cx="144016" cy="21602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 rot="5400000" flipH="1">
            <a:off x="3815916" y="3759882"/>
            <a:ext cx="144016" cy="21602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 flipH="1">
            <a:off x="6552220" y="3759882"/>
            <a:ext cx="144016" cy="21602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 flipH="1">
            <a:off x="4175956" y="3687874"/>
            <a:ext cx="144016" cy="360040"/>
          </a:xfrm>
          <a:prstGeom prst="righ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16200000" flipH="1">
            <a:off x="2987824" y="3795886"/>
            <a:ext cx="144016" cy="864096"/>
          </a:xfrm>
          <a:prstGeom prst="righ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 rot="16200000" flipH="1">
            <a:off x="4711824" y="3872086"/>
            <a:ext cx="152400" cy="720080"/>
          </a:xfrm>
          <a:prstGeom prst="righ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 rot="16200000" flipH="1">
            <a:off x="5616116" y="3759882"/>
            <a:ext cx="144016" cy="936104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411760" y="3291830"/>
            <a:ext cx="1368152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779912" y="3291830"/>
            <a:ext cx="266429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644280" y="3291830"/>
            <a:ext cx="135632" cy="440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779912" y="3291830"/>
            <a:ext cx="80392" cy="440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75856" y="2931790"/>
            <a:ext cx="112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локанты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355976" y="3147814"/>
            <a:ext cx="144016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64088" y="2499742"/>
            <a:ext cx="19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м</a:t>
            </a:r>
            <a:r>
              <a:rPr lang="ru-RU" sz="2000" b="1" dirty="0" smtClean="0">
                <a:solidFill>
                  <a:srgbClr val="00B050"/>
                </a:solidFill>
              </a:rPr>
              <a:t>ножительная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приставка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915816" y="4371950"/>
            <a:ext cx="86409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779912" y="4371950"/>
            <a:ext cx="86409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31840" y="4515966"/>
            <a:ext cx="131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префиксы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724128" y="4371950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20072" y="4515966"/>
            <a:ext cx="978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корень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0" name="Правая круглая скобка 49"/>
          <p:cNvSpPr/>
          <p:nvPr/>
        </p:nvSpPr>
        <p:spPr>
          <a:xfrm rot="16200000" flipH="1">
            <a:off x="6264188" y="4119922"/>
            <a:ext cx="144016" cy="216024"/>
          </a:xfrm>
          <a:prstGeom prst="righ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516216" y="4299942"/>
            <a:ext cx="50405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48264" y="4299942"/>
            <a:ext cx="113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суффикс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12347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Лока</a:t>
            </a:r>
            <a:r>
              <a:rPr lang="ru-RU" sz="2000" b="1" dirty="0" err="1">
                <a:solidFill>
                  <a:srgbClr val="C00000"/>
                </a:solidFill>
              </a:rPr>
              <a:t>н</a:t>
            </a:r>
            <a:r>
              <a:rPr lang="ru-RU" sz="2000" b="1" dirty="0" err="1" smtClean="0">
                <a:solidFill>
                  <a:srgbClr val="C00000"/>
                </a:solidFill>
              </a:rPr>
              <a:t>ты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– это цифры или буквы, которые указывают положение заместителей и кратных </a:t>
            </a:r>
            <a:r>
              <a:rPr lang="ru-RU" sz="2000" dirty="0" smtClean="0"/>
              <a:t>связей. 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91556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Множительные </a:t>
            </a:r>
            <a:r>
              <a:rPr lang="ru-RU" sz="2000" b="1" dirty="0">
                <a:solidFill>
                  <a:srgbClr val="C00000"/>
                </a:solidFill>
              </a:rPr>
              <a:t>приставки </a:t>
            </a:r>
            <a:r>
              <a:rPr lang="ru-RU" sz="2000" dirty="0"/>
              <a:t>указывают число одинаковых заместителей или кратных </a:t>
            </a:r>
            <a:r>
              <a:rPr lang="ru-RU" sz="2000" dirty="0" smtClean="0"/>
              <a:t>связей.</a:t>
            </a:r>
            <a:endParaRPr lang="ru-RU" sz="2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185167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два </a:t>
            </a:r>
            <a:r>
              <a:rPr lang="ru-RU" sz="2000" dirty="0"/>
              <a:t>– «</a:t>
            </a:r>
            <a:r>
              <a:rPr lang="ru-RU" sz="2000" dirty="0" err="1"/>
              <a:t>ди</a:t>
            </a:r>
            <a:r>
              <a:rPr lang="ru-RU" sz="2000" dirty="0"/>
              <a:t>-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2201884"/>
            <a:ext cx="1571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три</a:t>
            </a:r>
            <a:r>
              <a:rPr lang="ru-RU" sz="2000" dirty="0"/>
              <a:t> </a:t>
            </a:r>
            <a:r>
              <a:rPr lang="ru-RU" sz="2000" dirty="0" smtClean="0"/>
              <a:t>– «</a:t>
            </a:r>
            <a:r>
              <a:rPr lang="ru-RU" sz="2000" dirty="0"/>
              <a:t>три-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2572333"/>
            <a:ext cx="2190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четыре</a:t>
            </a:r>
            <a:r>
              <a:rPr lang="ru-RU" sz="2000" dirty="0"/>
              <a:t> – «тетра-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2931790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пять </a:t>
            </a:r>
            <a:r>
              <a:rPr lang="ru-RU" sz="2000" dirty="0"/>
              <a:t>– «пента-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51520" y="3291830"/>
            <a:ext cx="1976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шесть </a:t>
            </a:r>
            <a:r>
              <a:rPr lang="ru-RU" sz="2000" dirty="0"/>
              <a:t>– «</a:t>
            </a:r>
            <a:r>
              <a:rPr lang="ru-RU" sz="2000" dirty="0" err="1"/>
              <a:t>гекса</a:t>
            </a:r>
            <a:r>
              <a:rPr lang="ru-RU" sz="2000" dirty="0"/>
              <a:t>-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3651870"/>
            <a:ext cx="186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семь</a:t>
            </a:r>
            <a:r>
              <a:rPr lang="ru-RU" sz="2000" dirty="0"/>
              <a:t> – «</a:t>
            </a:r>
            <a:r>
              <a:rPr lang="ru-RU" sz="2000" dirty="0" err="1"/>
              <a:t>гепта</a:t>
            </a:r>
            <a:r>
              <a:rPr lang="ru-RU" sz="2000" dirty="0"/>
              <a:t>-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4011910"/>
            <a:ext cx="2033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восемь</a:t>
            </a:r>
            <a:r>
              <a:rPr lang="ru-RU" sz="2000" dirty="0"/>
              <a:t> – «окта-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1520" y="4371950"/>
            <a:ext cx="2034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девять</a:t>
            </a:r>
            <a:r>
              <a:rPr lang="ru-RU" sz="2000" dirty="0"/>
              <a:t> – «нано-»</a:t>
            </a:r>
          </a:p>
        </p:txBody>
      </p:sp>
    </p:spTree>
    <p:extLst>
      <p:ext uri="{BB962C8B-B14F-4D97-AF65-F5344CB8AC3E}">
        <p14:creationId xmlns:p14="http://schemas.microsoft.com/office/powerpoint/2010/main" val="34691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/>
      <p:bldP spid="36" grpId="0"/>
      <p:bldP spid="44" grpId="0"/>
      <p:bldP spid="47" grpId="0"/>
      <p:bldP spid="50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55638" y="195486"/>
            <a:ext cx="5032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 названии соединения:</a:t>
            </a:r>
            <a:endParaRPr lang="ru-RU" sz="3200" b="1" dirty="0"/>
          </a:p>
        </p:txBody>
      </p:sp>
      <p:pic>
        <p:nvPicPr>
          <p:cNvPr id="2050" name="Picture 2" descr="http://www.iconsearch.ru/uploads/icons/woothemes/128x128/penc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13159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перечисляют заместители в алфавитном </a:t>
            </a:r>
            <a:r>
              <a:rPr lang="ru-RU" sz="2400" dirty="0" smtClean="0"/>
              <a:t>порядке;</a:t>
            </a:r>
            <a:endParaRPr lang="ru-RU" sz="2400" dirty="0"/>
          </a:p>
        </p:txBody>
      </p:sp>
      <p:pic>
        <p:nvPicPr>
          <p:cNvPr id="9" name="Picture 2" descr="http://www.iconsearch.ru/uploads/icons/woothemes/128x128/penc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1710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85167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перед названием радикала ставят цифру, соответствующую номеру углеродного атома главной </a:t>
            </a:r>
            <a:r>
              <a:rPr lang="ru-RU" sz="2400" dirty="0" smtClean="0"/>
              <a:t>цепи;</a:t>
            </a:r>
            <a:endParaRPr lang="ru-RU" sz="2400" dirty="0"/>
          </a:p>
        </p:txBody>
      </p:sp>
      <p:pic>
        <p:nvPicPr>
          <p:cNvPr id="11" name="Picture 2" descr="http://www.iconsearch.ru/uploads/icons/woothemes/128x128/penc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1830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329183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называют углеводород, соответствующей главной цепи углеродных атомов, отделяя слово от цифр </a:t>
            </a:r>
            <a:r>
              <a:rPr lang="ru-RU" sz="2400" dirty="0" smtClean="0"/>
              <a:t>дефисом;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49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971600" y="41151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углеводород содержит несколько одинаковых радикалов, то число их обозначают греческим </a:t>
            </a:r>
            <a:r>
              <a:rPr lang="ru-RU" sz="2400" dirty="0" smtClean="0"/>
              <a:t>числительным;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http://www.iconsearch.ru/uploads/icons/woothemes/128x128/penc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9542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85167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положение </a:t>
            </a:r>
            <a:r>
              <a:rPr lang="ru-RU" sz="2400" dirty="0" smtClean="0"/>
              <a:t>одинаковых радикалов указывают цифрами</a:t>
            </a:r>
            <a:r>
              <a:rPr lang="ru-RU" sz="2400" dirty="0"/>
              <a:t>, причем цифры разделяют запятыми, располагая в порядке их </a:t>
            </a:r>
            <a:r>
              <a:rPr lang="ru-RU" sz="2400" dirty="0" smtClean="0"/>
              <a:t>возрастания, </a:t>
            </a:r>
            <a:r>
              <a:rPr lang="ru-RU" sz="2400" dirty="0"/>
              <a:t>и ставят перед названием данных </a:t>
            </a:r>
            <a:r>
              <a:rPr lang="ru-RU" sz="2400" dirty="0" smtClean="0"/>
              <a:t>радикалов.</a:t>
            </a:r>
            <a:endParaRPr lang="ru-RU" sz="2400" dirty="0"/>
          </a:p>
        </p:txBody>
      </p:sp>
      <p:pic>
        <p:nvPicPr>
          <p:cNvPr id="9" name="Picture 2" descr="http://www.iconsearch.ru/uploads/icons/woothemes/128x128/penc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1710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781539" y="411510"/>
            <a:ext cx="7580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baseline="-25000" dirty="0"/>
              <a:t>3</a:t>
            </a:r>
            <a:r>
              <a:rPr lang="ru-RU" sz="3200" b="1" dirty="0"/>
              <a:t>С – СН</a:t>
            </a:r>
            <a:r>
              <a:rPr lang="ru-RU" sz="3200" b="1" baseline="-25000" dirty="0"/>
              <a:t>2</a:t>
            </a:r>
            <a:r>
              <a:rPr lang="ru-RU" sz="3200" b="1" dirty="0"/>
              <a:t> – СН – СН</a:t>
            </a:r>
            <a:r>
              <a:rPr lang="ru-RU" sz="3200" b="1" baseline="-25000" dirty="0"/>
              <a:t>2</a:t>
            </a:r>
            <a:r>
              <a:rPr lang="ru-RU" sz="3200" b="1" dirty="0"/>
              <a:t> – СН</a:t>
            </a:r>
            <a:r>
              <a:rPr lang="ru-RU" sz="3200" b="1" baseline="-25000" dirty="0"/>
              <a:t>2</a:t>
            </a:r>
            <a:r>
              <a:rPr lang="ru-RU" sz="3200" b="1" dirty="0"/>
              <a:t> – СН – СН</a:t>
            </a:r>
            <a:r>
              <a:rPr lang="ru-RU" sz="3200" b="1" baseline="-25000" dirty="0"/>
              <a:t>2</a:t>
            </a:r>
            <a:r>
              <a:rPr lang="ru-RU" sz="3200" b="1" dirty="0"/>
              <a:t> – СН</a:t>
            </a:r>
            <a:r>
              <a:rPr lang="ru-RU" sz="3200" b="1" baseline="-25000" dirty="0"/>
              <a:t>3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750767" y="792583"/>
            <a:ext cx="48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–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631087" y="792583"/>
            <a:ext cx="48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–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05958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СН</a:t>
            </a:r>
            <a:r>
              <a:rPr lang="ru-RU" sz="3200" b="1" baseline="-25000" dirty="0"/>
              <a:t>3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05958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СН</a:t>
            </a:r>
            <a:r>
              <a:rPr lang="ru-RU" sz="3200" b="1" baseline="-25000" dirty="0" smtClean="0"/>
              <a:t>2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05958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–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105958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СН</a:t>
            </a:r>
            <a:r>
              <a:rPr lang="ru-RU" sz="3200" b="1" baseline="-25000" dirty="0"/>
              <a:t>3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1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4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432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1131590"/>
            <a:ext cx="720080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1059582"/>
            <a:ext cx="1656184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2432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1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412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6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7904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3808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9632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456" y="1851670"/>
            <a:ext cx="289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3-метил-6-этилоктан</a:t>
            </a:r>
            <a:endParaRPr lang="ru-RU" sz="24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423815" y="2427734"/>
            <a:ext cx="4296369" cy="1880919"/>
            <a:chOff x="2423815" y="2427734"/>
            <a:chExt cx="4296369" cy="188091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423815" y="3075806"/>
              <a:ext cx="4296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Н</a:t>
              </a:r>
              <a:r>
                <a:rPr lang="ru-RU" sz="3200" b="1" baseline="-25000" dirty="0"/>
                <a:t>3</a:t>
              </a:r>
              <a:r>
                <a:rPr lang="ru-RU" sz="3200" b="1" dirty="0"/>
                <a:t>С – </a:t>
              </a:r>
              <a:r>
                <a:rPr lang="ru-RU" sz="3200" b="1" dirty="0" smtClean="0"/>
                <a:t>С – </a:t>
              </a:r>
              <a:r>
                <a:rPr lang="ru-RU" sz="3200" b="1" dirty="0"/>
                <a:t>СН</a:t>
              </a:r>
              <a:r>
                <a:rPr lang="ru-RU" sz="3200" b="1" baseline="-25000" dirty="0"/>
                <a:t>2</a:t>
              </a:r>
              <a:r>
                <a:rPr lang="ru-RU" sz="3200" b="1" dirty="0"/>
                <a:t> </a:t>
              </a:r>
              <a:r>
                <a:rPr lang="ru-RU" sz="3200" b="1" dirty="0" smtClean="0"/>
                <a:t>– СН – СН</a:t>
              </a:r>
              <a:r>
                <a:rPr lang="ru-RU" sz="3200" b="1" baseline="-25000" dirty="0" smtClean="0"/>
                <a:t>3</a:t>
              </a:r>
              <a:endParaRPr lang="ru-RU" sz="32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3398839" y="3456879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– </a:t>
              </a:r>
              <a:endParaRPr lang="ru-RU" sz="32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3398839" y="2808807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– </a:t>
              </a:r>
              <a:endParaRPr lang="ru-RU" sz="32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5400000">
              <a:off x="4983015" y="3456879"/>
              <a:ext cx="4828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– </a:t>
              </a:r>
              <a:endParaRPr lang="ru-RU" sz="32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004048" y="3723878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СН</a:t>
              </a:r>
              <a:r>
                <a:rPr lang="ru-RU" sz="3200" b="1" baseline="-25000" dirty="0"/>
                <a:t>3</a:t>
              </a:r>
              <a:endParaRPr lang="ru-RU" sz="3200" b="1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419872" y="2427734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СН</a:t>
              </a:r>
              <a:r>
                <a:rPr lang="ru-RU" sz="3200" b="1" baseline="-25000" dirty="0"/>
                <a:t>3</a:t>
              </a:r>
              <a:endParaRPr lang="ru-RU" sz="3200" b="1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419872" y="3723878"/>
              <a:ext cx="8018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СН</a:t>
              </a:r>
              <a:r>
                <a:rPr lang="ru-RU" sz="3200" b="1" baseline="-25000" dirty="0"/>
                <a:t>3</a:t>
              </a:r>
              <a:endParaRPr lang="ru-RU" sz="3200" b="1" dirty="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491880" y="2499742"/>
            <a:ext cx="720080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3795886"/>
            <a:ext cx="720080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076056" y="3795886"/>
            <a:ext cx="720080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771800" y="2931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1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7864" y="2931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5936" y="2931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4048" y="2931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68144" y="2931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0066"/>
                </a:solidFill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31840" y="4299942"/>
            <a:ext cx="3060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2,2,4-триметилпентан</a:t>
            </a:r>
            <a:endParaRPr lang="ru-RU" sz="2400" dirty="0"/>
          </a:p>
        </p:txBody>
      </p:sp>
      <p:pic>
        <p:nvPicPr>
          <p:cNvPr id="4098" name="Picture 2" descr="http://konspekta.net/studopediainfo/baza1/489532757459.files/image068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81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nspekta.net/studopediainfo/baza1/489532757459.files/image067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962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8" descr="http://img1.liveinternet.ru/images/attach/c/6/89/341/89341667_4068804_0_91a8e_15c3fec3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30349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915566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дно </a:t>
            </a:r>
            <a:r>
              <a:rPr lang="ru-RU" sz="2800" b="1" dirty="0"/>
              <a:t>и тоже органическое соединение можно </a:t>
            </a:r>
            <a:r>
              <a:rPr lang="ru-RU" sz="2800" b="1" dirty="0" smtClean="0"/>
              <a:t>называть несколькими </a:t>
            </a:r>
            <a:r>
              <a:rPr lang="ru-RU" sz="2800" b="1" dirty="0"/>
              <a:t>названиями.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0062" y="411510"/>
            <a:ext cx="4302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Номенклатура</a:t>
            </a:r>
            <a:r>
              <a:rPr lang="ru-RU" sz="2400" dirty="0"/>
              <a:t> – это часть языка науки, представленная </a:t>
            </a:r>
            <a:r>
              <a:rPr lang="ru-RU" sz="2400" b="1" dirty="0"/>
              <a:t>системой правил</a:t>
            </a:r>
            <a:r>
              <a:rPr lang="ru-RU" sz="2400" dirty="0"/>
              <a:t>, позволяющей давать каждому соединению </a:t>
            </a:r>
            <a:r>
              <a:rPr lang="ru-RU" sz="2400" b="1" dirty="0"/>
              <a:t>однозначное название </a:t>
            </a:r>
            <a:r>
              <a:rPr lang="ru-RU" sz="2400" dirty="0"/>
              <a:t>и осуществлять </a:t>
            </a:r>
            <a:r>
              <a:rPr lang="ru-RU" sz="2400" b="1" dirty="0"/>
              <a:t>презентацию веществ в словесной форме</a:t>
            </a:r>
            <a:r>
              <a:rPr lang="ru-RU" sz="2400" dirty="0"/>
              <a:t>.</a:t>
            </a:r>
          </a:p>
        </p:txBody>
      </p:sp>
      <p:sp>
        <p:nvSpPr>
          <p:cNvPr id="10" name="AutoShape 2" descr="http://horald.net/img/boo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://horald.net/img/boo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://horald.net/img/boo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91830"/>
            <a:ext cx="1584176" cy="13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http://pad3.whstatic.com/images/thumb/b/b8/Name-a-Hydrocarbon-Chain-Using-the-IUPAC-Method-Step-15.jpg/670px-Name-a-Hydrocarbon-Chain-Using-the-IUPAC-Method-Step-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179512" y="188106"/>
            <a:ext cx="3935903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lbs.escience.cn/doc/5350a00c0cf2ca3c798ada15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7"/>
          <a:stretch/>
        </p:blipFill>
        <p:spPr bwMode="auto">
          <a:xfrm>
            <a:off x="251520" y="4299942"/>
            <a:ext cx="2088232" cy="4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clipartse.com/stock-clipart/13073/iupac-logo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758"/>
            <a:ext cx="1800200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123478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Номенклатура ИЮПАК</a:t>
            </a:r>
            <a:r>
              <a:rPr lang="ru-RU" sz="2000" dirty="0"/>
              <a:t> — это система наименований химических соединений и описания науки химии в целом. Она развивается и поддерживается в актуальном состоянии </a:t>
            </a:r>
            <a:r>
              <a:rPr lang="ru-RU" sz="2000" b="1" dirty="0"/>
              <a:t>Международным союзом теоретической и прикладной химии</a:t>
            </a:r>
            <a:r>
              <a:rPr lang="ru-RU" sz="2000" dirty="0"/>
              <a:t> — </a:t>
            </a:r>
            <a:r>
              <a:rPr lang="ru-RU" sz="2000" dirty="0" smtClean="0"/>
              <a:t>ИЮПАК (</a:t>
            </a:r>
            <a:r>
              <a:rPr lang="ru-RU" sz="2000" b="1" dirty="0" smtClean="0"/>
              <a:t>IUPAC</a:t>
            </a:r>
            <a:r>
              <a:rPr lang="ru-RU" sz="2000" dirty="0"/>
              <a:t>).</a:t>
            </a:r>
          </a:p>
        </p:txBody>
      </p:sp>
      <p:sp>
        <p:nvSpPr>
          <p:cNvPr id="7" name="Овал 6"/>
          <p:cNvSpPr/>
          <p:nvPr/>
        </p:nvSpPr>
        <p:spPr>
          <a:xfrm>
            <a:off x="4283968" y="2571750"/>
            <a:ext cx="3096344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Номенклатура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2843808" y="3507854"/>
            <a:ext cx="2592288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историческая</a:t>
            </a:r>
            <a:endParaRPr lang="ru-RU" sz="2000" dirty="0"/>
          </a:p>
        </p:txBody>
      </p:sp>
      <p:sp>
        <p:nvSpPr>
          <p:cNvPr id="22" name="Овал 21"/>
          <p:cNvSpPr/>
          <p:nvPr/>
        </p:nvSpPr>
        <p:spPr>
          <a:xfrm>
            <a:off x="6228184" y="3507854"/>
            <a:ext cx="2592288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рациональная</a:t>
            </a:r>
            <a:endParaRPr lang="ru-RU" sz="2000" dirty="0"/>
          </a:p>
        </p:txBody>
      </p:sp>
      <p:sp>
        <p:nvSpPr>
          <p:cNvPr id="23" name="Овал 22"/>
          <p:cNvSpPr/>
          <p:nvPr/>
        </p:nvSpPr>
        <p:spPr>
          <a:xfrm>
            <a:off x="4427984" y="4083918"/>
            <a:ext cx="2880320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международная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4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://murzim.ru/uploads/posts/2011-08/1314820701_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494"/>
            <a:ext cx="6768752" cy="28029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29183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Историческая (тривиальная) </a:t>
            </a:r>
            <a:r>
              <a:rPr lang="ru-RU" sz="2400" dirty="0"/>
              <a:t>номенклатура возникла ещё в древние времена, </a:t>
            </a:r>
            <a:r>
              <a:rPr lang="ru-RU" sz="2400" dirty="0" smtClean="0"/>
              <a:t>когда присваивались </a:t>
            </a:r>
            <a:r>
              <a:rPr lang="ru-RU" sz="2400" dirty="0"/>
              <a:t>названия веществам преимущественно по их происхождению. </a:t>
            </a:r>
          </a:p>
        </p:txBody>
      </p:sp>
    </p:spTree>
    <p:extLst>
      <p:ext uri="{BB962C8B-B14F-4D97-AF65-F5344CB8AC3E}">
        <p14:creationId xmlns:p14="http://schemas.microsoft.com/office/powerpoint/2010/main" val="22039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www.azbugman.com/images/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510"/>
            <a:ext cx="114398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7494"/>
            <a:ext cx="2664296" cy="12961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2000" b="1" dirty="0" smtClean="0">
                <a:solidFill>
                  <a:schemeClr val="tx1"/>
                </a:solidFill>
              </a:rPr>
              <a:t>Муравьиная кислота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635646"/>
            <a:ext cx="2664296" cy="12961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2000" b="1" dirty="0" smtClean="0">
                <a:solidFill>
                  <a:schemeClr val="tx1"/>
                </a:solidFill>
              </a:rPr>
              <a:t>Щавелевая кислота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krasota-com.ru/wp-content/uploads/2012/05/shpin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109452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00379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Название </a:t>
            </a:r>
            <a:r>
              <a:rPr lang="ru-RU" sz="2000" b="1" dirty="0"/>
              <a:t>«метан»</a:t>
            </a:r>
            <a:r>
              <a:rPr lang="ru-RU" sz="2000" dirty="0"/>
              <a:t> произошло от названия группы </a:t>
            </a:r>
            <a:r>
              <a:rPr lang="ru-RU" sz="2000" b="1" dirty="0"/>
              <a:t>метилен – СН</a:t>
            </a:r>
            <a:r>
              <a:rPr lang="ru-RU" sz="2000" b="1" baseline="-25000" dirty="0"/>
              <a:t>2</a:t>
            </a:r>
            <a:r>
              <a:rPr lang="ru-RU" sz="2000" b="1" dirty="0"/>
              <a:t> – </a:t>
            </a:r>
            <a:r>
              <a:rPr lang="ru-RU" sz="2000" dirty="0"/>
              <a:t>(дословно – </a:t>
            </a:r>
            <a:r>
              <a:rPr lang="ru-RU" sz="2000" b="1" dirty="0"/>
              <a:t>«дочь древесного спирта»</a:t>
            </a:r>
            <a:r>
              <a:rPr lang="ru-RU" sz="2000" dirty="0"/>
              <a:t>; от греческого </a:t>
            </a:r>
            <a:r>
              <a:rPr lang="en-US" sz="2000" i="1" dirty="0" err="1"/>
              <a:t>methu</a:t>
            </a:r>
            <a:r>
              <a:rPr lang="en-US" sz="2000" dirty="0"/>
              <a:t> </a:t>
            </a:r>
            <a:r>
              <a:rPr lang="ru-RU" sz="2000" dirty="0"/>
              <a:t>– вино, </a:t>
            </a:r>
            <a:r>
              <a:rPr lang="en-US" sz="2000" i="1" dirty="0" err="1"/>
              <a:t>hyle</a:t>
            </a:r>
            <a:r>
              <a:rPr lang="en-US" sz="2000" dirty="0"/>
              <a:t> </a:t>
            </a:r>
            <a:r>
              <a:rPr lang="ru-RU" sz="2000" dirty="0"/>
              <a:t>– дерево, суффикс </a:t>
            </a:r>
            <a:r>
              <a:rPr lang="en-US" sz="2000" i="1" dirty="0" err="1"/>
              <a:t>ene</a:t>
            </a:r>
            <a:r>
              <a:rPr lang="en-US" sz="2000" dirty="0"/>
              <a:t> </a:t>
            </a:r>
            <a:r>
              <a:rPr lang="ru-RU" sz="2000" dirty="0"/>
              <a:t>– дочь </a:t>
            </a:r>
            <a:r>
              <a:rPr lang="ru-RU" sz="2000" dirty="0" smtClean="0"/>
              <a:t>кого-то).</a:t>
            </a:r>
            <a:endParaRPr lang="ru-RU" sz="2000" dirty="0"/>
          </a:p>
        </p:txBody>
      </p:sp>
      <p:pic>
        <p:nvPicPr>
          <p:cNvPr id="7174" name="Picture 6" descr="http://www.physchem.chimfak.rsu.ru/Source/History/Persones/photos/Dum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9502"/>
            <a:ext cx="1447800" cy="190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4088" y="915566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ревесный </a:t>
            </a:r>
            <a:r>
              <a:rPr lang="ru-RU" sz="2400" dirty="0">
                <a:solidFill>
                  <a:srgbClr val="002060"/>
                </a:solidFill>
              </a:rPr>
              <a:t>спирт </a:t>
            </a:r>
            <a:r>
              <a:rPr lang="ru-RU" sz="2400" dirty="0"/>
              <a:t>(метанол) </a:t>
            </a:r>
            <a:r>
              <a:rPr lang="ru-RU" sz="2400" dirty="0" smtClean="0"/>
              <a:t>– </a:t>
            </a:r>
            <a:r>
              <a:rPr lang="en-US" sz="2400" b="1" dirty="0"/>
              <a:t>CH</a:t>
            </a:r>
            <a:r>
              <a:rPr lang="ru-RU" sz="2400" b="1" baseline="-25000" dirty="0"/>
              <a:t>2</a:t>
            </a:r>
            <a:r>
              <a:rPr lang="ru-RU" sz="2400" b="1" dirty="0"/>
              <a:t> · </a:t>
            </a:r>
            <a:r>
              <a:rPr lang="en-US" sz="2400" b="1" dirty="0"/>
              <a:t>H</a:t>
            </a:r>
            <a:r>
              <a:rPr lang="ru-RU" sz="2400" b="1" baseline="-25000" dirty="0"/>
              <a:t>2</a:t>
            </a:r>
            <a:r>
              <a:rPr lang="en-US" sz="2400" b="1" dirty="0"/>
              <a:t>O</a:t>
            </a:r>
            <a:endParaRPr lang="ru-RU" sz="2400" b="1" dirty="0"/>
          </a:p>
        </p:txBody>
      </p:sp>
      <p:pic>
        <p:nvPicPr>
          <p:cNvPr id="7176" name="Picture 8" descr="http://dic.academic.ru/pictures/bse/jpg/02888225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7734"/>
            <a:ext cx="1504950" cy="190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249974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1866 году </a:t>
            </a:r>
            <a:r>
              <a:rPr lang="ru-RU" sz="2400" dirty="0" smtClean="0"/>
              <a:t>предложил </a:t>
            </a:r>
            <a:r>
              <a:rPr lang="ru-RU" sz="2400" dirty="0"/>
              <a:t>назвать </a:t>
            </a:r>
            <a:r>
              <a:rPr lang="ru-RU" sz="2400" b="1" dirty="0"/>
              <a:t>простейший </a:t>
            </a:r>
            <a:r>
              <a:rPr lang="ru-RU" sz="2400" b="1" dirty="0" err="1"/>
              <a:t>алкан</a:t>
            </a:r>
            <a:r>
              <a:rPr lang="ru-RU" sz="2400" b="1" dirty="0"/>
              <a:t> </a:t>
            </a:r>
            <a:r>
              <a:rPr lang="ru-RU" sz="2400" b="1" dirty="0" smtClean="0"/>
              <a:t>(СН</a:t>
            </a:r>
            <a:r>
              <a:rPr lang="ru-RU" sz="2400" b="1" baseline="-25000" dirty="0" smtClean="0"/>
              <a:t>4</a:t>
            </a:r>
            <a:r>
              <a:rPr lang="ru-RU" sz="2400" b="1" dirty="0" smtClean="0"/>
              <a:t>) </a:t>
            </a:r>
            <a:r>
              <a:rPr lang="ru-RU" sz="2400" u="sng" dirty="0"/>
              <a:t>метаном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7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вал 5"/>
          <p:cNvSpPr/>
          <p:nvPr/>
        </p:nvSpPr>
        <p:spPr>
          <a:xfrm>
            <a:off x="251520" y="411510"/>
            <a:ext cx="4032448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Тривиальные</a:t>
            </a:r>
          </a:p>
          <a:p>
            <a:pPr algn="ctr"/>
            <a:r>
              <a:rPr lang="ru-RU" sz="3200" b="1" dirty="0" smtClean="0"/>
              <a:t>названия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995686"/>
            <a:ext cx="97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метан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715766"/>
            <a:ext cx="74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э</a:t>
            </a:r>
            <a:r>
              <a:rPr lang="ru-RU" sz="2400" dirty="0" smtClean="0"/>
              <a:t>тан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43584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пропан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299942"/>
            <a:ext cx="91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бутан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067694"/>
            <a:ext cx="250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яблочная кислота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2715766"/>
            <a:ext cx="247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янтарная кислота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435846"/>
            <a:ext cx="221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винная кислота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4155926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ревесный спирт</a:t>
            </a:r>
            <a:endParaRPr lang="ru-RU" sz="2400" dirty="0"/>
          </a:p>
        </p:txBody>
      </p:sp>
      <p:pic>
        <p:nvPicPr>
          <p:cNvPr id="14338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568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576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584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592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568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576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3584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auto-leben.de/wp-content/uploads/2012/08/Chemie-P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55926"/>
            <a:ext cx="47435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cliparts.co/cliparts/8cE/jrg/8cEjrgXn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699542"/>
            <a:ext cx="302339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1520" y="41151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Рациональную номенклатуру </a:t>
            </a:r>
            <a:r>
              <a:rPr lang="ru-RU" sz="2400" dirty="0"/>
              <a:t>применяют для </a:t>
            </a:r>
            <a:r>
              <a:rPr lang="ru-RU" sz="2400" b="1" dirty="0"/>
              <a:t>простейших углеводородов</a:t>
            </a:r>
            <a:r>
              <a:rPr lang="ru-RU" sz="2400" dirty="0"/>
              <a:t> разветвлённого строения.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3564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се </a:t>
            </a:r>
            <a:r>
              <a:rPr lang="ru-RU" sz="2400" b="1" dirty="0"/>
              <a:t>предельные углеводороды </a:t>
            </a:r>
            <a:r>
              <a:rPr lang="ru-RU" sz="2400" dirty="0"/>
              <a:t>рассматривают </a:t>
            </a:r>
            <a:r>
              <a:rPr lang="ru-RU" sz="2400" b="1" dirty="0"/>
              <a:t>как производные </a:t>
            </a:r>
            <a:r>
              <a:rPr lang="ru-RU" sz="2400" b="1" dirty="0" smtClean="0"/>
              <a:t>метана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91830"/>
            <a:ext cx="24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</a:t>
            </a:r>
            <a:r>
              <a:rPr lang="en-US" sz="2800" b="1" baseline="-25000" dirty="0"/>
              <a:t>3</a:t>
            </a:r>
            <a:r>
              <a:rPr lang="en-US" sz="2800" b="1" dirty="0"/>
              <a:t> – CH</a:t>
            </a:r>
            <a:r>
              <a:rPr lang="en-US" sz="2800" b="1" baseline="-25000" dirty="0"/>
              <a:t>2</a:t>
            </a:r>
            <a:r>
              <a:rPr lang="en-US" sz="2800" b="1" dirty="0"/>
              <a:t> – CH</a:t>
            </a:r>
            <a:r>
              <a:rPr lang="en-US" sz="2800" b="1" baseline="-25000" dirty="0"/>
              <a:t>3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7885" y="2590687"/>
            <a:ext cx="336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</a:t>
            </a:r>
            <a:r>
              <a:rPr lang="en-US" sz="2800" b="1" baseline="-25000" dirty="0"/>
              <a:t>3</a:t>
            </a:r>
            <a:r>
              <a:rPr lang="en-US" sz="2800" b="1" dirty="0"/>
              <a:t> – CH</a:t>
            </a:r>
            <a:r>
              <a:rPr lang="en-US" sz="2800" b="1" baseline="-25000" dirty="0"/>
              <a:t>2</a:t>
            </a:r>
            <a:r>
              <a:rPr lang="en-US" sz="2800" b="1" dirty="0"/>
              <a:t> – CH</a:t>
            </a:r>
            <a:r>
              <a:rPr lang="en-US" sz="2800" b="1" baseline="-25000" dirty="0"/>
              <a:t>2</a:t>
            </a:r>
            <a:r>
              <a:rPr lang="en-US" sz="2800" b="1" dirty="0"/>
              <a:t> – CH</a:t>
            </a:r>
            <a:r>
              <a:rPr lang="en-US" sz="2800" b="1" baseline="-25000" dirty="0"/>
              <a:t>3</a:t>
            </a:r>
            <a:endParaRPr lang="ru-RU" sz="2800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516216" y="2715766"/>
            <a:ext cx="2364750" cy="1099284"/>
            <a:chOff x="6516216" y="2715766"/>
            <a:chExt cx="2364750" cy="10992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16216" y="3291830"/>
              <a:ext cx="23647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CH</a:t>
              </a:r>
              <a:r>
                <a:rPr lang="en-US" sz="2800" b="1" baseline="-25000" dirty="0"/>
                <a:t>3</a:t>
              </a:r>
              <a:r>
                <a:rPr lang="en-US" sz="2800" b="1" dirty="0"/>
                <a:t> – CH – CH</a:t>
              </a:r>
              <a:r>
                <a:rPr lang="en-US" sz="2800" b="1" baseline="-25000" dirty="0"/>
                <a:t>3</a:t>
              </a:r>
              <a:endParaRPr lang="ru-RU" sz="28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7387813" y="2996297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–</a:t>
              </a:r>
              <a:endParaRPr lang="ru-RU" sz="2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80312" y="2715766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CH</a:t>
              </a:r>
              <a:r>
                <a:rPr lang="en-US" sz="2800" b="1" baseline="-25000" dirty="0"/>
                <a:t>3</a:t>
              </a:r>
              <a:endParaRPr lang="ru-RU" sz="2800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43608" y="3291830"/>
            <a:ext cx="864096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571750"/>
            <a:ext cx="864096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3291830"/>
            <a:ext cx="720080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4011910"/>
            <a:ext cx="179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диметилметан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3219822"/>
            <a:ext cx="199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метилэтилметан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4011910"/>
            <a:ext cx="18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триметилметан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s://img-fotki.yandex.ru/get/6613/134091466.a/0_8eae3_6ea58e84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3579862"/>
            <a:ext cx="1285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2" name="Picture 4" descr="http://antioxidantworkshop2014.istanbul.edu.tr/wp-content/uploads/2014/03/IUP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1510"/>
            <a:ext cx="1682884" cy="18722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67494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Международная номенклатура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31590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основу </a:t>
            </a:r>
            <a:r>
              <a:rPr lang="ru-RU" sz="2000" dirty="0" smtClean="0"/>
              <a:t>положены </a:t>
            </a:r>
            <a:r>
              <a:rPr lang="ru-RU" sz="2000" b="1" dirty="0"/>
              <a:t>названия предельных углеводородов</a:t>
            </a:r>
            <a:r>
              <a:rPr lang="ru-RU" sz="2000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78777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Класс соединений согласно этой номенклатуре обозначается </a:t>
            </a:r>
            <a:r>
              <a:rPr lang="ru-RU" sz="2400" b="1" dirty="0"/>
              <a:t>функциональным окончанием</a:t>
            </a:r>
            <a:r>
              <a:rPr lang="ru-RU" sz="2400" dirty="0"/>
              <a:t> или </a:t>
            </a:r>
            <a:r>
              <a:rPr lang="ru-RU" sz="2400" b="1" dirty="0"/>
              <a:t>суффиксом</a:t>
            </a:r>
            <a:r>
              <a:rPr lang="ru-RU" sz="2400" dirty="0"/>
              <a:t>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4572000" y="411510"/>
            <a:ext cx="4320480" cy="2880320"/>
            <a:chOff x="4572000" y="411510"/>
            <a:chExt cx="4320480" cy="288032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41151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72000" y="113159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572000" y="149163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572000" y="185167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72000" y="221171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72000" y="257175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572000" y="293179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572000" y="3291830"/>
              <a:ext cx="43204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572000" y="411510"/>
              <a:ext cx="0" cy="2880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892480" y="411510"/>
              <a:ext cx="0" cy="2880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012160" y="411510"/>
              <a:ext cx="0" cy="2880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164288" y="411510"/>
              <a:ext cx="0" cy="2880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80254" y="411510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Название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класса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60" y="411510"/>
              <a:ext cx="1159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Суффикс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4288" y="411510"/>
              <a:ext cx="1230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Пример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вещества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88024" y="1131590"/>
            <a:ext cx="98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алканы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8024" y="1491630"/>
            <a:ext cx="99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алкены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8024" y="1851670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алкины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88024" y="217164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спирты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4008" y="2571750"/>
            <a:ext cx="136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альдегиды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788024" y="2931790"/>
            <a:ext cx="108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кислоты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00192" y="113159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-ан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192" y="1491630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</a:rPr>
              <a:t>ен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1851670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2171640"/>
            <a:ext cx="53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</a:rPr>
              <a:t>ол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257175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-аль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28184" y="293179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</a:rPr>
              <a:t>овая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1131590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пропан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521924" y="1491630"/>
            <a:ext cx="98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пропен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517115" y="185167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пропин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393652" y="2191171"/>
            <a:ext cx="124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пропанол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380312" y="2571750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пропаналь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08304" y="2931790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пропановая</a:t>
            </a:r>
            <a:endParaRPr lang="ru-RU" sz="2000" dirty="0"/>
          </a:p>
        </p:txBody>
      </p:sp>
      <p:pic>
        <p:nvPicPr>
          <p:cNvPr id="12294" name="Picture 6" descr="http://inach.org/kn/src/1342266639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961">
            <a:off x="5640272" y="3337998"/>
            <a:ext cx="1656184" cy="16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31" grpId="0"/>
      <p:bldP spid="32" grpId="0"/>
      <p:bldP spid="33" grpId="0"/>
      <p:bldP spid="34" grpId="0"/>
      <p:bldP spid="35" grpId="0"/>
      <p:bldP spid="27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mistry.am/wp-content/uploads/2011/12/f58dca522020a7becf4090a45360707d_fu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778079" y="195486"/>
            <a:ext cx="358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Правила названия: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1556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000" dirty="0" smtClean="0"/>
              <a:t>Выбирается </a:t>
            </a:r>
            <a:r>
              <a:rPr lang="ru-RU" sz="2000" dirty="0"/>
              <a:t>главная цепь – </a:t>
            </a:r>
            <a:r>
              <a:rPr lang="ru-RU" sz="2000" b="1" dirty="0"/>
              <a:t>самая длинная </a:t>
            </a:r>
            <a:r>
              <a:rPr lang="ru-RU" sz="2000" dirty="0"/>
              <a:t>непрерывная углеродная цепь, которая </a:t>
            </a:r>
            <a:r>
              <a:rPr lang="ru-RU" sz="2000" b="1" dirty="0"/>
              <a:t>содержит функциональную группу </a:t>
            </a:r>
            <a:r>
              <a:rPr lang="ru-RU" sz="2000" dirty="0"/>
              <a:t>или характерную для углеводородов </a:t>
            </a:r>
            <a:r>
              <a:rPr lang="ru-RU" sz="2000" b="1" dirty="0"/>
              <a:t>двойную</a:t>
            </a:r>
            <a:r>
              <a:rPr lang="ru-RU" sz="2000" dirty="0"/>
              <a:t> или </a:t>
            </a:r>
            <a:r>
              <a:rPr lang="ru-RU" sz="2000" b="1" dirty="0"/>
              <a:t>тройную связь</a:t>
            </a:r>
            <a:r>
              <a:rPr lang="ru-RU" sz="2000" dirty="0"/>
              <a:t>.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71600" y="2355726"/>
            <a:ext cx="2932213" cy="1880919"/>
            <a:chOff x="971600" y="2355726"/>
            <a:chExt cx="2932213" cy="188091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71600" y="3003798"/>
              <a:ext cx="29322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 – </a:t>
              </a:r>
              <a:r>
                <a:rPr lang="ru-RU" sz="3200" b="1" dirty="0"/>
                <a:t>С – С – С – С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1645126" y="2690312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>
              <a:off x="2221190" y="333838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47664" y="3651870"/>
              <a:ext cx="1104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С – С </a:t>
              </a:r>
              <a:endParaRPr lang="ru-RU" sz="32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83768" y="3651870"/>
              <a:ext cx="7938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– С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47664" y="2355726"/>
              <a:ext cx="5886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 </a:t>
              </a:r>
              <a:r>
                <a:rPr lang="ru-RU" sz="3200" b="1" dirty="0"/>
                <a:t>С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71600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66"/>
                </a:solidFill>
              </a:rPr>
              <a:t>1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5736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3728" y="35078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00" y="35078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5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292080" y="2355726"/>
            <a:ext cx="2932213" cy="1880919"/>
            <a:chOff x="971600" y="2355726"/>
            <a:chExt cx="2932213" cy="188091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71600" y="3003798"/>
              <a:ext cx="29322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C – </a:t>
              </a:r>
              <a:r>
                <a:rPr lang="ru-RU" sz="3200" b="1" dirty="0"/>
                <a:t>С – С – С – С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 rot="5400000">
              <a:off x="1645126" y="2690312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 rot="5400000">
              <a:off x="2221190" y="333838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–</a:t>
              </a:r>
              <a:endParaRPr lang="ru-RU" sz="3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47664" y="3651870"/>
              <a:ext cx="1104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С – С </a:t>
              </a:r>
              <a:endParaRPr lang="ru-RU" sz="32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83768" y="3651870"/>
              <a:ext cx="7938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– С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47664" y="2355726"/>
              <a:ext cx="5886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 </a:t>
              </a:r>
              <a:r>
                <a:rPr lang="ru-RU" sz="3200" b="1" dirty="0"/>
                <a:t>С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92080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66"/>
                </a:solidFill>
              </a:rPr>
              <a:t>1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4208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2280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8344" y="2787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0066"/>
                </a:solidFill>
              </a:rPr>
              <a:t>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652120" y="2211710"/>
            <a:ext cx="2232248" cy="23042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012160" y="1995686"/>
            <a:ext cx="1863824" cy="25922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751</Words>
  <Application>Microsoft Office PowerPoint</Application>
  <PresentationFormat>Экран (16:9)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2015-04-01T14:16:50Z</dcterms:created>
  <dcterms:modified xsi:type="dcterms:W3CDTF">2015-04-29T15:22:15Z</dcterms:modified>
</cp:coreProperties>
</file>