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340" r:id="rId2"/>
    <p:sldId id="256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3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34" r:id="rId46"/>
    <p:sldId id="335" r:id="rId47"/>
    <p:sldId id="336" r:id="rId48"/>
    <p:sldId id="303" r:id="rId49"/>
    <p:sldId id="304" r:id="rId50"/>
    <p:sldId id="305" r:id="rId51"/>
    <p:sldId id="306" r:id="rId52"/>
    <p:sldId id="307" r:id="rId53"/>
    <p:sldId id="308" r:id="rId54"/>
    <p:sldId id="337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38" r:id="rId63"/>
    <p:sldId id="318" r:id="rId64"/>
    <p:sldId id="319" r:id="rId65"/>
    <p:sldId id="320" r:id="rId66"/>
    <p:sldId id="321" r:id="rId67"/>
    <p:sldId id="322" r:id="rId68"/>
    <p:sldId id="339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6AFCBB-D45A-4EA4-9767-2AC78B809D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03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1CACD-AE48-48C8-9694-FB7DD488FD8A}" type="slidenum">
              <a:rPr lang="ru-RU"/>
              <a:pPr/>
              <a:t>3</a:t>
            </a:fld>
            <a:endParaRPr lang="ru-RU"/>
          </a:p>
        </p:txBody>
      </p:sp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B679D24-506D-4BC5-88E2-AE8A9640F2EA}" type="slidenum">
              <a:rPr lang="ru-RU" sz="1200">
                <a:latin typeface="+mn-lt"/>
              </a:rPr>
              <a:pPr algn="r">
                <a:defRPr/>
              </a:pPr>
              <a:t>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EBD53-CE80-4572-BFA3-FAFB9C0C2857}" type="slidenum">
              <a:rPr lang="ru-RU"/>
              <a:pPr/>
              <a:t>28</a:t>
            </a:fld>
            <a:endParaRPr lang="ru-RU"/>
          </a:p>
        </p:txBody>
      </p:sp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D66B7F5-06D6-49E9-9DDF-073E67530D59}" type="slidenum">
              <a:rPr lang="ru-RU" sz="1200">
                <a:latin typeface="+mn-lt"/>
              </a:rPr>
              <a:pPr algn="r">
                <a:defRPr/>
              </a:pPr>
              <a:t>28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B7DB3-3D3A-4684-80F7-D127EE0D421C}" type="slidenum">
              <a:rPr lang="ru-RU"/>
              <a:pPr/>
              <a:t>29</a:t>
            </a:fld>
            <a:endParaRPr lang="ru-RU"/>
          </a:p>
        </p:txBody>
      </p:sp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1674293-9B89-458F-8F5A-2B39F5218143}" type="slidenum">
              <a:rPr lang="ru-RU" sz="1200">
                <a:latin typeface="+mn-lt"/>
              </a:rPr>
              <a:pPr algn="r">
                <a:defRPr/>
              </a:pPr>
              <a:t>29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4DB10-6CDE-4647-A6CB-DBD83B15626E}" type="slidenum">
              <a:rPr lang="ru-RU"/>
              <a:pPr/>
              <a:t>30</a:t>
            </a:fld>
            <a:endParaRPr lang="ru-RU"/>
          </a:p>
        </p:txBody>
      </p:sp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47CE944-F284-4321-BDF1-72C8A6B3614C}" type="slidenum">
              <a:rPr lang="ru-RU" sz="1200">
                <a:latin typeface="+mn-lt"/>
              </a:rPr>
              <a:pPr algn="r">
                <a:defRPr/>
              </a:pPr>
              <a:t>30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E1FF-5943-4E3B-82B2-65EBE9C88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A767-FDC3-436A-B0E2-DCA571771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C90-93FC-45E7-9EEA-D77E26A7A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730-5614-4A06-940E-49529D00E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E1C1-7C38-4F0F-AD03-23239A3C3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CEF3C-4D14-4014-B129-8568E6A7C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55BC-522D-4DFA-849C-B4F81AF1F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2B3-A446-4645-B017-3666C4BC0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A21D-24BA-406A-B7B3-266F9533C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B38-21BC-4048-99CC-8AF7E8D9F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540C-DDC4-4DDB-ABA2-0F19EDDD6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4AF9A-8D5E-47B1-BCCA-56618F9E7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prezentaciya-obobschenie-po-dinamike-847373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slide" Target="slide3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s.ru/science/physics/newton/newton_99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4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6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8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0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1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1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036.radikal.ru/1103/c6/ff4a4651b5f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Презентация получена с сайта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infourok.ru/prezentaciya-obobschenie-po-dinamike-847373.html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924944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Автор данной презентации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учитель </a:t>
            </a:r>
            <a:r>
              <a:rPr lang="ru-RU" b="1" dirty="0">
                <a:solidFill>
                  <a:schemeClr val="tx1"/>
                </a:solidFill>
              </a:rPr>
              <a:t>физики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Королева Александра Владимировна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4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571500" y="214313"/>
            <a:ext cx="8286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+mj-lt"/>
                <a:cs typeface="Arial" charset="0"/>
              </a:rPr>
              <a:t>Сила</a:t>
            </a:r>
            <a:r>
              <a:rPr lang="ru-RU" sz="2800" b="1">
                <a:latin typeface="+mj-lt"/>
                <a:cs typeface="Arial" charset="0"/>
              </a:rPr>
              <a:t> – количественная мера действия тел друг на друга, в результате которого тела получают ускорение или испытывают деформацию.</a:t>
            </a:r>
            <a:r>
              <a:rPr lang="ru-RU" sz="3200" b="1">
                <a:latin typeface="+mj-lt"/>
                <a:cs typeface="Arial" charset="0"/>
              </a:rPr>
              <a:t/>
            </a:r>
            <a:br>
              <a:rPr lang="ru-RU" sz="3200" b="1">
                <a:latin typeface="+mj-lt"/>
                <a:cs typeface="Arial" charset="0"/>
              </a:rPr>
            </a:br>
            <a:endParaRPr lang="ru-RU" sz="3200" b="1">
              <a:latin typeface="+mj-lt"/>
              <a:cs typeface="Arial" charset="0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714375" y="3500438"/>
            <a:ext cx="5129930" cy="44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2800" b="1">
                <a:solidFill>
                  <a:srgbClr val="C00000"/>
                </a:solidFill>
                <a:latin typeface="+mj-lt"/>
                <a:cs typeface="Arial" charset="0"/>
              </a:rPr>
              <a:t>Сила</a:t>
            </a:r>
            <a:r>
              <a:rPr lang="ru-RU" sz="2800" b="1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ru-RU" sz="2800" b="1">
                <a:latin typeface="+mj-lt"/>
                <a:cs typeface="Arial" charset="0"/>
              </a:rPr>
              <a:t>- векторная величина</a:t>
            </a:r>
            <a:endParaRPr lang="ru-RU" sz="2800" b="1" baseline="-25000">
              <a:latin typeface="+mj-lt"/>
              <a:cs typeface="Arial" charset="0"/>
            </a:endParaRP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571500" y="2286000"/>
            <a:ext cx="7358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2800" b="1" dirty="0">
                <a:solidFill>
                  <a:srgbClr val="C00000"/>
                </a:solidFill>
                <a:latin typeface="+mj-lt"/>
                <a:cs typeface="Arial" charset="0"/>
              </a:rPr>
              <a:t>Сила</a:t>
            </a:r>
            <a:r>
              <a:rPr lang="ru-RU" sz="28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ru-RU" sz="2800" b="1" dirty="0">
                <a:latin typeface="+mj-lt"/>
                <a:cs typeface="Arial" charset="0"/>
              </a:rPr>
              <a:t>характеризуется модулем, направлением и точкой приложения</a:t>
            </a:r>
            <a:endParaRPr lang="ru-RU" sz="2800" b="1" baseline="-25000" dirty="0">
              <a:latin typeface="+mj-lt"/>
              <a:cs typeface="Arial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714375" y="4143375"/>
            <a:ext cx="7715250" cy="169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0099"/>
                </a:solidFill>
                <a:latin typeface="+mj-lt"/>
                <a:cs typeface="Arial" charset="0"/>
              </a:rPr>
              <a:t>1Н-сила, которая сообщает телу массой 1кг ускорение  1       в направлении действия силы.</a:t>
            </a:r>
            <a:endParaRPr lang="en-US" sz="2400" b="1" dirty="0">
              <a:solidFill>
                <a:srgbClr val="000099"/>
              </a:solidFill>
              <a:latin typeface="+mj-lt"/>
              <a:cs typeface="Arial" charset="0"/>
            </a:endParaRPr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3" y="4714875"/>
            <a:ext cx="2857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5500688"/>
            <a:ext cx="2314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  <a:cs typeface="Arial" charset="0"/>
              </a:rPr>
              <a:t>II </a:t>
            </a:r>
            <a:r>
              <a:rPr lang="ru-RU" b="1">
                <a:solidFill>
                  <a:srgbClr val="C00000"/>
                </a:solidFill>
                <a:cs typeface="Arial" charset="0"/>
              </a:rPr>
              <a:t>закон Ньютона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428750"/>
            <a:ext cx="8964488" cy="4525963"/>
          </a:xfrm>
        </p:spPr>
        <p:txBody>
          <a:bodyPr>
            <a:normAutofit/>
          </a:bodyPr>
          <a:lstStyle/>
          <a:p>
            <a:pPr marL="0" indent="534988">
              <a:buFontTx/>
              <a:buNone/>
            </a:pPr>
            <a:r>
              <a:rPr lang="ru-RU" sz="3000" b="1" dirty="0">
                <a:cs typeface="Arial" charset="0"/>
              </a:rPr>
              <a:t>Ускорение тела прямо </a:t>
            </a:r>
            <a:r>
              <a:rPr lang="ru-RU" sz="3000" b="1" dirty="0" smtClean="0">
                <a:cs typeface="Arial" charset="0"/>
              </a:rPr>
              <a:t>пропорционально силе</a:t>
            </a:r>
            <a:r>
              <a:rPr lang="ru-RU" sz="3000" b="1" dirty="0">
                <a:cs typeface="Arial" charset="0"/>
              </a:rPr>
              <a:t>, действующей на него, и обратно пропорционально его массе.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3" y="3143250"/>
            <a:ext cx="1578471" cy="14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2" name="Rectangle 15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6" name="Rectangle 21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5377" name="Picture 2" descr="http://www.azdekor.ru/Spektr/SREDN_SKOOL/PHISIC/N196/images/9_3.jpg"/>
          <p:cNvPicPr>
            <a:picLocks noChangeAspect="1" noChangeArrowheads="1"/>
          </p:cNvPicPr>
          <p:nvPr/>
        </p:nvPicPr>
        <p:blipFill>
          <a:blip r:embed="rId3" cstate="print"/>
          <a:srcRect l="8809" t="43365" r="46191" b="44633"/>
          <a:stretch>
            <a:fillRect/>
          </a:stretch>
        </p:blipFill>
        <p:spPr bwMode="auto">
          <a:xfrm>
            <a:off x="2483768" y="4653136"/>
            <a:ext cx="4419635" cy="168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1164" y="404664"/>
            <a:ext cx="8676456" cy="264318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kern="1200" dirty="0">
                <a:solidFill>
                  <a:srgbClr val="C00000"/>
                </a:solidFill>
                <a:ea typeface="+mj-ea"/>
                <a:cs typeface="Arial" pitchFamily="34" charset="0"/>
              </a:rPr>
              <a:t>Принцип суперпозиции сил:</a:t>
            </a:r>
            <a:br>
              <a:rPr lang="ru-RU" sz="3600" b="1" kern="1200" dirty="0">
                <a:solidFill>
                  <a:srgbClr val="C00000"/>
                </a:solidFill>
                <a:ea typeface="+mj-ea"/>
                <a:cs typeface="Arial" pitchFamily="34" charset="0"/>
              </a:rPr>
            </a:br>
            <a:r>
              <a:rPr lang="ru-RU" sz="3600" b="1" kern="1200" dirty="0">
                <a:solidFill>
                  <a:srgbClr val="0070C0"/>
                </a:solidFill>
                <a:ea typeface="+mj-ea"/>
                <a:cs typeface="Arial" pitchFamily="34" charset="0"/>
              </a:rPr>
              <a:t>если на тело одновременно действуют несколько сил, то ускорение тела будет пропорционально геометрической сумме всех этих сил.</a:t>
            </a:r>
          </a:p>
        </p:txBody>
      </p:sp>
      <p:pic>
        <p:nvPicPr>
          <p:cNvPr id="16387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5077" y="5391150"/>
            <a:ext cx="601154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-332" y="43934"/>
            <a:ext cx="185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>
              <a:latin typeface="+mj-lt"/>
            </a:endParaRPr>
          </a:p>
        </p:txBody>
      </p:sp>
      <p:pic>
        <p:nvPicPr>
          <p:cNvPr id="163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356992"/>
            <a:ext cx="553126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-332" y="967859"/>
            <a:ext cx="185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>
              <a:latin typeface="+mj-lt"/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555047" y="428625"/>
            <a:ext cx="916045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>
              <a:latin typeface="+mj-lt"/>
            </a:endParaRPr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285418" y="1758434"/>
            <a:ext cx="185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>
              <a:latin typeface="+mj-lt"/>
            </a:endParaRPr>
          </a:p>
        </p:txBody>
      </p:sp>
      <p:grpSp>
        <p:nvGrpSpPr>
          <p:cNvPr id="16393" name="Группа 11"/>
          <p:cNvGrpSpPr>
            <a:grpSpLocks/>
          </p:cNvGrpSpPr>
          <p:nvPr/>
        </p:nvGrpSpPr>
        <p:grpSpPr bwMode="auto">
          <a:xfrm>
            <a:off x="3491880" y="4437112"/>
            <a:ext cx="1994307" cy="719137"/>
            <a:chOff x="2500298" y="1643050"/>
            <a:chExt cx="1990731" cy="719340"/>
          </a:xfrm>
        </p:grpSpPr>
        <p:pic>
          <p:nvPicPr>
            <p:cNvPr id="16394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0298" y="1643050"/>
              <a:ext cx="1990731" cy="71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 стрелкой 10"/>
            <p:cNvCxnSpPr/>
            <p:nvPr/>
          </p:nvCxnSpPr>
          <p:spPr>
            <a:xfrm>
              <a:off x="2571735" y="1714507"/>
              <a:ext cx="357189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C00000"/>
                </a:solidFill>
                <a:cs typeface="Arial" charset="0"/>
              </a:rPr>
              <a:t>Особенности</a:t>
            </a:r>
            <a:r>
              <a:rPr lang="en-US" b="1">
                <a:solidFill>
                  <a:srgbClr val="C00000"/>
                </a:solidFill>
                <a:cs typeface="Arial" charset="0"/>
              </a:rPr>
              <a:t> II </a:t>
            </a:r>
            <a:r>
              <a:rPr lang="ru-RU" b="1">
                <a:solidFill>
                  <a:srgbClr val="C00000"/>
                </a:solidFill>
                <a:cs typeface="Arial" charset="0"/>
              </a:rPr>
              <a:t>закона :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7414" name="Группа 12"/>
          <p:cNvGrpSpPr>
            <a:grpSpLocks/>
          </p:cNvGrpSpPr>
          <p:nvPr/>
        </p:nvGrpSpPr>
        <p:grpSpPr bwMode="auto">
          <a:xfrm>
            <a:off x="285750" y="1628800"/>
            <a:ext cx="8858250" cy="2678112"/>
            <a:chOff x="493582" y="1343037"/>
            <a:chExt cx="7929618" cy="2677656"/>
          </a:xfrm>
        </p:grpSpPr>
        <p:sp>
          <p:nvSpPr>
            <p:cNvPr id="17415" name="Прямоугольник 4"/>
            <p:cNvSpPr>
              <a:spLocks noChangeArrowheads="1"/>
            </p:cNvSpPr>
            <p:nvPr/>
          </p:nvSpPr>
          <p:spPr bwMode="auto">
            <a:xfrm>
              <a:off x="493582" y="1343037"/>
              <a:ext cx="7929618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5113" indent="-265113">
                <a:buFont typeface="Arial" charset="0"/>
                <a:buChar char="•"/>
                <a:tabLst>
                  <a:tab pos="265113" algn="l"/>
                </a:tabLst>
              </a:pPr>
              <a:r>
                <a:rPr lang="ru-RU" sz="2800" b="1" dirty="0">
                  <a:latin typeface="+mj-lt"/>
                  <a:cs typeface="Arial" charset="0"/>
                </a:rPr>
                <a:t>Верен для любых сил.</a:t>
              </a:r>
            </a:p>
            <a:p>
              <a:pPr marL="265113" indent="-265113">
                <a:buFont typeface="Arial" charset="0"/>
                <a:buChar char="•"/>
                <a:tabLst>
                  <a:tab pos="265113" algn="l"/>
                </a:tabLst>
              </a:pPr>
              <a:r>
                <a:rPr lang="en-US" sz="2800" b="1" dirty="0">
                  <a:latin typeface="+mj-lt"/>
                  <a:cs typeface="Arial" charset="0"/>
                </a:rPr>
                <a:t> </a:t>
              </a:r>
              <a:endParaRPr lang="ru-RU" sz="2800" b="1" dirty="0">
                <a:latin typeface="+mj-lt"/>
                <a:cs typeface="Arial" charset="0"/>
              </a:endParaRPr>
            </a:p>
            <a:p>
              <a:pPr marL="265113" indent="-265113">
                <a:buFont typeface="Arial" charset="0"/>
                <a:buChar char="•"/>
                <a:tabLst>
                  <a:tab pos="265113" algn="l"/>
                </a:tabLst>
              </a:pPr>
              <a:r>
                <a:rPr lang="ru-RU" sz="2800" b="1" dirty="0">
                  <a:latin typeface="+mj-lt"/>
                  <a:cs typeface="Arial" charset="0"/>
                </a:rPr>
                <a:t>Если на тело действует несколько сил, то берется равнодействующая.</a:t>
              </a:r>
            </a:p>
            <a:p>
              <a:pPr marL="265113" indent="-265113">
                <a:buFont typeface="Arial" charset="0"/>
                <a:buChar char="•"/>
                <a:tabLst>
                  <a:tab pos="265113" algn="l"/>
                </a:tabLst>
              </a:pPr>
              <a:r>
                <a:rPr lang="ru-RU" sz="2800" b="1" dirty="0">
                  <a:latin typeface="+mj-lt"/>
                  <a:cs typeface="Arial" charset="0"/>
                </a:rPr>
                <a:t>Если </a:t>
              </a:r>
              <a:r>
                <a:rPr lang="en-US" sz="2800" b="1" i="1" dirty="0">
                  <a:latin typeface="+mj-lt"/>
                  <a:cs typeface="Arial" charset="0"/>
                </a:rPr>
                <a:t>F</a:t>
              </a:r>
              <a:r>
                <a:rPr lang="en-US" sz="2800" b="1" dirty="0">
                  <a:latin typeface="+mj-lt"/>
                  <a:cs typeface="Arial" charset="0"/>
                </a:rPr>
                <a:t> </a:t>
              </a:r>
              <a:r>
                <a:rPr lang="ru-RU" sz="2800" b="1" dirty="0">
                  <a:latin typeface="+mj-lt"/>
                  <a:cs typeface="Arial" charset="0"/>
                </a:rPr>
                <a:t>= 0, то </a:t>
              </a:r>
              <a:r>
                <a:rPr lang="ru-RU" sz="2800" b="1" i="1" dirty="0">
                  <a:latin typeface="+mj-lt"/>
                  <a:cs typeface="Times New Roman" pitchFamily="18" charset="0"/>
                </a:rPr>
                <a:t>а</a:t>
              </a:r>
              <a:r>
                <a:rPr lang="ru-RU" sz="2800" b="1" dirty="0">
                  <a:latin typeface="+mj-lt"/>
                  <a:cs typeface="Arial" charset="0"/>
                </a:rPr>
                <a:t> = 0, </a:t>
              </a:r>
              <a:r>
                <a:rPr lang="en-US" sz="2800" b="1" i="1" dirty="0">
                  <a:latin typeface="+mj-lt"/>
                  <a:cs typeface="Times New Roman" pitchFamily="18" charset="0"/>
                </a:rPr>
                <a:t>v</a:t>
              </a:r>
              <a:r>
                <a:rPr lang="ru-RU" sz="2800" b="1" dirty="0">
                  <a:latin typeface="+mj-lt"/>
                  <a:cs typeface="Arial" charset="0"/>
                </a:rPr>
                <a:t> = </a:t>
              </a:r>
              <a:r>
                <a:rPr lang="en-US" sz="2800" b="1" dirty="0" err="1">
                  <a:latin typeface="+mj-lt"/>
                  <a:cs typeface="Arial" charset="0"/>
                </a:rPr>
                <a:t>const</a:t>
              </a:r>
              <a:r>
                <a:rPr lang="en-US" sz="2800" b="1" dirty="0">
                  <a:latin typeface="+mj-lt"/>
                  <a:cs typeface="Arial" charset="0"/>
                </a:rPr>
                <a:t> (I</a:t>
              </a:r>
              <a:r>
                <a:rPr lang="ru-RU" sz="2800" b="1" dirty="0">
                  <a:latin typeface="+mj-lt"/>
                  <a:cs typeface="Arial" charset="0"/>
                </a:rPr>
                <a:t> закон Ньютона)</a:t>
              </a:r>
            </a:p>
          </p:txBody>
        </p:sp>
        <p:pic>
          <p:nvPicPr>
            <p:cNvPr id="17416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786" y="1785926"/>
              <a:ext cx="1196391" cy="61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rgbClr val="C00000"/>
                </a:solidFill>
                <a:cs typeface="Arial" charset="0"/>
              </a:rPr>
              <a:t>Найдите построением равнодействующую сил</a:t>
            </a:r>
          </a:p>
        </p:txBody>
      </p:sp>
      <p:sp>
        <p:nvSpPr>
          <p:cNvPr id="18435" name="TextBox 40"/>
          <p:cNvSpPr txBox="1">
            <a:spLocks noChangeArrowheads="1"/>
          </p:cNvSpPr>
          <p:nvPr/>
        </p:nvSpPr>
        <p:spPr bwMode="auto">
          <a:xfrm>
            <a:off x="285750" y="2500313"/>
            <a:ext cx="785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cs typeface="Arial" charset="0"/>
              </a:rPr>
              <a:t>F</a:t>
            </a:r>
            <a:r>
              <a:rPr lang="ru-RU" sz="3200" b="1" baseline="-25000">
                <a:cs typeface="Arial" charset="0"/>
              </a:rPr>
              <a:t>2</a:t>
            </a:r>
            <a:endParaRPr lang="ru-RU" sz="3200" b="1">
              <a:cs typeface="Arial" charset="0"/>
            </a:endParaRPr>
          </a:p>
        </p:txBody>
      </p:sp>
      <p:sp>
        <p:nvSpPr>
          <p:cNvPr id="18436" name="TextBox 40"/>
          <p:cNvSpPr txBox="1">
            <a:spLocks noChangeArrowheads="1"/>
          </p:cNvSpPr>
          <p:nvPr/>
        </p:nvSpPr>
        <p:spPr bwMode="auto">
          <a:xfrm>
            <a:off x="3214688" y="2500313"/>
            <a:ext cx="785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cs typeface="Arial" charset="0"/>
              </a:rPr>
              <a:t>F</a:t>
            </a:r>
            <a:r>
              <a:rPr lang="en-US" sz="3200" b="1" baseline="-25000">
                <a:cs typeface="Arial" charset="0"/>
              </a:rPr>
              <a:t>1</a:t>
            </a:r>
            <a:endParaRPr lang="ru-RU" sz="3200" b="1">
              <a:cs typeface="Arial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658938" y="2255838"/>
            <a:ext cx="71437" cy="714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438" name="Группа 20"/>
          <p:cNvGrpSpPr>
            <a:grpSpLocks/>
          </p:cNvGrpSpPr>
          <p:nvPr/>
        </p:nvGrpSpPr>
        <p:grpSpPr bwMode="auto">
          <a:xfrm>
            <a:off x="5072063" y="2143125"/>
            <a:ext cx="2071687" cy="1073150"/>
            <a:chOff x="5429256" y="2857496"/>
            <a:chExt cx="2071702" cy="1073158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5429256" y="3929067"/>
              <a:ext cx="2071702" cy="1587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5429256" y="2857496"/>
              <a:ext cx="1357322" cy="1073158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1" name="Группа 36"/>
          <p:cNvGrpSpPr>
            <a:grpSpLocks/>
          </p:cNvGrpSpPr>
          <p:nvPr/>
        </p:nvGrpSpPr>
        <p:grpSpPr bwMode="auto">
          <a:xfrm>
            <a:off x="4643438" y="4502150"/>
            <a:ext cx="3786187" cy="1073150"/>
            <a:chOff x="4643438" y="4501364"/>
            <a:chExt cx="3786214" cy="1073158"/>
          </a:xfrm>
        </p:grpSpPr>
        <p:cxnSp>
          <p:nvCxnSpPr>
            <p:cNvPr id="7" name="Прямая со стрелкой 6"/>
            <p:cNvCxnSpPr/>
            <p:nvPr/>
          </p:nvCxnSpPr>
          <p:spPr>
            <a:xfrm rot="10800000">
              <a:off x="4643438" y="5571347"/>
              <a:ext cx="1714512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43" name="Группа 19"/>
            <p:cNvGrpSpPr>
              <a:grpSpLocks/>
            </p:cNvGrpSpPr>
            <p:nvPr/>
          </p:nvGrpSpPr>
          <p:grpSpPr bwMode="auto">
            <a:xfrm>
              <a:off x="6357156" y="4501364"/>
              <a:ext cx="2072496" cy="1073158"/>
              <a:chOff x="2070876" y="3429794"/>
              <a:chExt cx="2072496" cy="1073158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 rot="5400000" flipH="1" flipV="1">
                <a:off x="1531122" y="3962404"/>
                <a:ext cx="1073158" cy="7938"/>
              </a:xfrm>
              <a:prstGeom prst="straightConnector1">
                <a:avLst/>
              </a:prstGeom>
              <a:ln w="508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2071670" y="4499777"/>
                <a:ext cx="2071702" cy="158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446" name="TextBox 40"/>
          <p:cNvSpPr txBox="1">
            <a:spLocks noChangeArrowheads="1"/>
          </p:cNvSpPr>
          <p:nvPr/>
        </p:nvSpPr>
        <p:spPr bwMode="auto">
          <a:xfrm>
            <a:off x="214313" y="3714750"/>
            <a:ext cx="785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cs typeface="Arial" charset="0"/>
              </a:rPr>
              <a:t>F</a:t>
            </a:r>
            <a:r>
              <a:rPr lang="ru-RU" sz="3200" b="1" baseline="-25000">
                <a:cs typeface="Arial" charset="0"/>
              </a:rPr>
              <a:t>2</a:t>
            </a:r>
            <a:endParaRPr lang="ru-RU" sz="3200" b="1">
              <a:cs typeface="Arial" charset="0"/>
            </a:endParaRPr>
          </a:p>
        </p:txBody>
      </p:sp>
      <p:sp>
        <p:nvSpPr>
          <p:cNvPr id="18447" name="TextBox 40"/>
          <p:cNvSpPr txBox="1">
            <a:spLocks noChangeArrowheads="1"/>
          </p:cNvSpPr>
          <p:nvPr/>
        </p:nvSpPr>
        <p:spPr bwMode="auto">
          <a:xfrm>
            <a:off x="3143250" y="5572125"/>
            <a:ext cx="785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cs typeface="Arial" charset="0"/>
              </a:rPr>
              <a:t>F</a:t>
            </a:r>
            <a:r>
              <a:rPr lang="en-US" sz="3200" b="1" baseline="-25000">
                <a:cs typeface="Arial" charset="0"/>
              </a:rPr>
              <a:t>1</a:t>
            </a:r>
            <a:endParaRPr lang="ru-RU" sz="3200" b="1">
              <a:cs typeface="Arial" charset="0"/>
            </a:endParaRPr>
          </a:p>
        </p:txBody>
      </p:sp>
      <p:grpSp>
        <p:nvGrpSpPr>
          <p:cNvPr id="18448" name="Группа 23"/>
          <p:cNvGrpSpPr>
            <a:grpSpLocks/>
          </p:cNvGrpSpPr>
          <p:nvPr/>
        </p:nvGrpSpPr>
        <p:grpSpPr bwMode="auto">
          <a:xfrm>
            <a:off x="1071563" y="3929063"/>
            <a:ext cx="2071687" cy="1573212"/>
            <a:chOff x="2071670" y="2928934"/>
            <a:chExt cx="2071702" cy="1573224"/>
          </a:xfrm>
        </p:grpSpPr>
        <p:cxnSp>
          <p:nvCxnSpPr>
            <p:cNvPr id="25" name="Прямая со стрелкой 24"/>
            <p:cNvCxnSpPr/>
            <p:nvPr/>
          </p:nvCxnSpPr>
          <p:spPr>
            <a:xfrm rot="5400000" flipH="1" flipV="1">
              <a:off x="1285852" y="3714752"/>
              <a:ext cx="1573224" cy="1587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2071670" y="4500571"/>
              <a:ext cx="2071702" cy="1587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51" name="TextBox 40"/>
          <p:cNvSpPr txBox="1">
            <a:spLocks noChangeArrowheads="1"/>
          </p:cNvSpPr>
          <p:nvPr/>
        </p:nvSpPr>
        <p:spPr bwMode="auto">
          <a:xfrm>
            <a:off x="7072313" y="3071813"/>
            <a:ext cx="785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cs typeface="Arial" charset="0"/>
              </a:rPr>
              <a:t>F</a:t>
            </a:r>
            <a:r>
              <a:rPr lang="en-US" sz="3200" b="1" baseline="-25000">
                <a:cs typeface="Arial" charset="0"/>
              </a:rPr>
              <a:t>1</a:t>
            </a:r>
            <a:endParaRPr lang="ru-RU" sz="3200" b="1">
              <a:cs typeface="Arial" charset="0"/>
            </a:endParaRPr>
          </a:p>
        </p:txBody>
      </p:sp>
      <p:sp>
        <p:nvSpPr>
          <p:cNvPr id="18452" name="TextBox 40"/>
          <p:cNvSpPr txBox="1">
            <a:spLocks noChangeArrowheads="1"/>
          </p:cNvSpPr>
          <p:nvPr/>
        </p:nvSpPr>
        <p:spPr bwMode="auto">
          <a:xfrm>
            <a:off x="6500813" y="1714500"/>
            <a:ext cx="785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cs typeface="Arial" charset="0"/>
              </a:rPr>
              <a:t>F</a:t>
            </a:r>
            <a:r>
              <a:rPr lang="ru-RU" sz="3200" b="1" baseline="-25000">
                <a:cs typeface="Arial" charset="0"/>
              </a:rPr>
              <a:t>2</a:t>
            </a:r>
            <a:endParaRPr lang="ru-RU" sz="3200" b="1">
              <a:cs typeface="Arial" charset="0"/>
            </a:endParaRPr>
          </a:p>
        </p:txBody>
      </p:sp>
      <p:sp>
        <p:nvSpPr>
          <p:cNvPr id="18453" name="TextBox 40"/>
          <p:cNvSpPr txBox="1">
            <a:spLocks noChangeArrowheads="1"/>
          </p:cNvSpPr>
          <p:nvPr/>
        </p:nvSpPr>
        <p:spPr bwMode="auto">
          <a:xfrm>
            <a:off x="5929313" y="3857625"/>
            <a:ext cx="785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cs typeface="Arial" charset="0"/>
              </a:rPr>
              <a:t>F</a:t>
            </a:r>
            <a:r>
              <a:rPr lang="ru-RU" sz="3200" b="1" baseline="-25000">
                <a:cs typeface="Arial" charset="0"/>
              </a:rPr>
              <a:t>2</a:t>
            </a:r>
            <a:endParaRPr lang="ru-RU" sz="3200" b="1">
              <a:cs typeface="Arial" charset="0"/>
            </a:endParaRPr>
          </a:p>
        </p:txBody>
      </p:sp>
      <p:sp>
        <p:nvSpPr>
          <p:cNvPr id="18454" name="TextBox 40"/>
          <p:cNvSpPr txBox="1">
            <a:spLocks noChangeArrowheads="1"/>
          </p:cNvSpPr>
          <p:nvPr/>
        </p:nvSpPr>
        <p:spPr bwMode="auto">
          <a:xfrm>
            <a:off x="8358188" y="5643563"/>
            <a:ext cx="785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cs typeface="Arial" charset="0"/>
              </a:rPr>
              <a:t>F</a:t>
            </a:r>
            <a:r>
              <a:rPr lang="en-US" sz="3200" b="1" baseline="-25000">
                <a:cs typeface="Arial" charset="0"/>
              </a:rPr>
              <a:t>1</a:t>
            </a:r>
            <a:endParaRPr lang="ru-RU" sz="3200" b="1">
              <a:cs typeface="Arial" charset="0"/>
            </a:endParaRPr>
          </a:p>
        </p:txBody>
      </p:sp>
      <p:sp>
        <p:nvSpPr>
          <p:cNvPr id="18455" name="TextBox 40"/>
          <p:cNvSpPr txBox="1">
            <a:spLocks noChangeArrowheads="1"/>
          </p:cNvSpPr>
          <p:nvPr/>
        </p:nvSpPr>
        <p:spPr bwMode="auto">
          <a:xfrm>
            <a:off x="4357688" y="5715000"/>
            <a:ext cx="785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cs typeface="Arial" charset="0"/>
              </a:rPr>
              <a:t>F</a:t>
            </a:r>
            <a:r>
              <a:rPr lang="ru-RU" sz="3200" b="1" baseline="-25000">
                <a:cs typeface="Arial" charset="0"/>
              </a:rPr>
              <a:t>3</a:t>
            </a:r>
            <a:endParaRPr lang="ru-RU" sz="3200" b="1">
              <a:cs typeface="Arial" charset="0"/>
            </a:endParaRPr>
          </a:p>
        </p:txBody>
      </p:sp>
      <p:grpSp>
        <p:nvGrpSpPr>
          <p:cNvPr id="18456" name="Группа 35"/>
          <p:cNvGrpSpPr>
            <a:grpSpLocks/>
          </p:cNvGrpSpPr>
          <p:nvPr/>
        </p:nvGrpSpPr>
        <p:grpSpPr bwMode="auto">
          <a:xfrm>
            <a:off x="642938" y="2286000"/>
            <a:ext cx="3071812" cy="1588"/>
            <a:chOff x="642910" y="2285992"/>
            <a:chExt cx="3071834" cy="1588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1643042" y="2285992"/>
              <a:ext cx="2071702" cy="1588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10800000">
              <a:off x="642910" y="2285992"/>
              <a:ext cx="1000132" cy="1588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 стрелкой 38"/>
          <p:cNvCxnSpPr/>
          <p:nvPr/>
        </p:nvCxnSpPr>
        <p:spPr>
          <a:xfrm>
            <a:off x="357188" y="2571750"/>
            <a:ext cx="28575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286125" y="2571750"/>
            <a:ext cx="28575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85750" y="3786188"/>
            <a:ext cx="28575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643688" y="1785938"/>
            <a:ext cx="28575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000750" y="3903663"/>
            <a:ext cx="28575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214688" y="5643563"/>
            <a:ext cx="28575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429125" y="5784850"/>
            <a:ext cx="28575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143750" y="3143250"/>
            <a:ext cx="28575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8429625" y="5715000"/>
            <a:ext cx="28575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500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III </a:t>
            </a:r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закон Ньютона</a:t>
            </a: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500063" y="1071563"/>
            <a:ext cx="8429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+mj-lt"/>
                <a:cs typeface="Arial" charset="0"/>
              </a:rPr>
              <a:t>Силы, с которыми тела действуют  друг на друга, равны  по модулю и направлены по одной прямой в противоположные стороны</a:t>
            </a:r>
            <a:endParaRPr lang="ru-RU" sz="2800">
              <a:latin typeface="+mj-lt"/>
              <a:cs typeface="Arial" charset="0"/>
            </a:endParaRPr>
          </a:p>
        </p:txBody>
      </p:sp>
      <p:pic>
        <p:nvPicPr>
          <p:cNvPr id="19460" name="Picture 2" descr="http://900igr.net/datas/fizika/Njuton/0008-008-Vtoroj-zakon-Njutona.jpg"/>
          <p:cNvPicPr>
            <a:picLocks noChangeAspect="1" noChangeArrowheads="1"/>
          </p:cNvPicPr>
          <p:nvPr/>
        </p:nvPicPr>
        <p:blipFill>
          <a:blip r:embed="rId2" cstate="print"/>
          <a:srcRect l="33495" t="54143" r="2875" b="4112"/>
          <a:stretch>
            <a:fillRect/>
          </a:stretch>
        </p:blipFill>
        <p:spPr bwMode="auto">
          <a:xfrm>
            <a:off x="1428750" y="3571875"/>
            <a:ext cx="66817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+mj-lt"/>
            </a:endParaRP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2643188"/>
            <a:ext cx="263048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967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88640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cs typeface="Arial" charset="0"/>
              </a:rPr>
              <a:t>Особенности</a:t>
            </a:r>
            <a:r>
              <a:rPr lang="en-US" b="1" dirty="0">
                <a:solidFill>
                  <a:srgbClr val="C00000"/>
                </a:solidFill>
                <a:cs typeface="Arial" charset="0"/>
              </a:rPr>
              <a:t> III </a:t>
            </a:r>
            <a:r>
              <a:rPr lang="ru-RU" b="1" dirty="0">
                <a:solidFill>
                  <a:srgbClr val="C00000"/>
                </a:solidFill>
                <a:cs typeface="Arial" charset="0"/>
              </a:rPr>
              <a:t>закона 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sz="2800" b="1" dirty="0">
                <a:solidFill>
                  <a:srgbClr val="333399"/>
                </a:solidFill>
                <a:cs typeface="Arial" charset="0"/>
              </a:rPr>
              <a:t>Проявляются парами</a:t>
            </a:r>
          </a:p>
          <a:p>
            <a:r>
              <a:rPr lang="ru-RU" sz="2800" b="1" dirty="0">
                <a:solidFill>
                  <a:srgbClr val="333399"/>
                </a:solidFill>
                <a:cs typeface="Arial" charset="0"/>
              </a:rPr>
              <a:t>Силы одной </a:t>
            </a:r>
            <a:r>
              <a:rPr lang="ru-RU" sz="2800" b="1" dirty="0" smtClean="0">
                <a:solidFill>
                  <a:srgbClr val="333399"/>
                </a:solidFill>
                <a:cs typeface="Arial" charset="0"/>
              </a:rPr>
              <a:t>физической природы</a:t>
            </a:r>
            <a:endParaRPr lang="ru-RU" sz="2800" b="1" dirty="0">
              <a:solidFill>
                <a:srgbClr val="333399"/>
              </a:solidFill>
              <a:cs typeface="Arial" charset="0"/>
            </a:endParaRPr>
          </a:p>
          <a:p>
            <a:r>
              <a:rPr lang="ru-RU" sz="2800" b="1" dirty="0">
                <a:solidFill>
                  <a:srgbClr val="333399"/>
                </a:solidFill>
                <a:cs typeface="Arial" charset="0"/>
              </a:rPr>
              <a:t>Силы не компенсируют друг друга, так как приложены к разным телам.</a:t>
            </a:r>
          </a:p>
          <a:p>
            <a:endParaRPr lang="ru-RU" sz="2800" dirty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0484" name="Picture 2" descr="http://www.azdekor.ru/Spektr/SREDN_SKOOL/PHISIC/N196/images/9_3.jpg"/>
          <p:cNvPicPr>
            <a:picLocks noChangeAspect="1" noChangeArrowheads="1"/>
          </p:cNvPicPr>
          <p:nvPr/>
        </p:nvPicPr>
        <p:blipFill>
          <a:blip r:embed="rId2" cstate="print"/>
          <a:srcRect l="10715" t="82501" r="42143" b="6999"/>
          <a:stretch>
            <a:fillRect/>
          </a:stretch>
        </p:blipFill>
        <p:spPr bwMode="auto">
          <a:xfrm>
            <a:off x="5292080" y="980728"/>
            <a:ext cx="3143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http://www.azdekor.ru/Spektr/SREDN_SKOOL/PHISIC/N196/images/9_3.jpg"/>
          <p:cNvPicPr>
            <a:picLocks noChangeAspect="1" noChangeArrowheads="1"/>
          </p:cNvPicPr>
          <p:nvPr/>
        </p:nvPicPr>
        <p:blipFill>
          <a:blip r:embed="rId2" cstate="print"/>
          <a:srcRect l="9683" t="64500" r="5714" b="17444"/>
          <a:stretch>
            <a:fillRect/>
          </a:stretch>
        </p:blipFill>
        <p:spPr bwMode="auto">
          <a:xfrm>
            <a:off x="93663" y="4429125"/>
            <a:ext cx="56245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6"/>
          <p:cNvSpPr txBox="1">
            <a:spLocks noChangeArrowheads="1"/>
          </p:cNvSpPr>
          <p:nvPr/>
        </p:nvSpPr>
        <p:spPr bwMode="auto">
          <a:xfrm>
            <a:off x="7429500" y="6000750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Arial" charset="0"/>
              </a:rPr>
              <a:t>P</a:t>
            </a:r>
            <a:endParaRPr lang="ru-RU" sz="2400" b="1">
              <a:cs typeface="Arial" charset="0"/>
            </a:endParaRPr>
          </a:p>
        </p:txBody>
      </p:sp>
      <p:sp>
        <p:nvSpPr>
          <p:cNvPr id="20487" name="TextBox 17"/>
          <p:cNvSpPr txBox="1">
            <a:spLocks noChangeArrowheads="1"/>
          </p:cNvSpPr>
          <p:nvPr/>
        </p:nvSpPr>
        <p:spPr bwMode="auto">
          <a:xfrm>
            <a:off x="7358063" y="357187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Arial" charset="0"/>
              </a:rPr>
              <a:t>N</a:t>
            </a:r>
            <a:endParaRPr lang="ru-RU" sz="2400" b="1">
              <a:cs typeface="Arial" charset="0"/>
            </a:endParaRPr>
          </a:p>
        </p:txBody>
      </p:sp>
      <p:grpSp>
        <p:nvGrpSpPr>
          <p:cNvPr id="20488" name="Группа 20"/>
          <p:cNvGrpSpPr>
            <a:grpSpLocks/>
          </p:cNvGrpSpPr>
          <p:nvPr/>
        </p:nvGrpSpPr>
        <p:grpSpPr bwMode="auto">
          <a:xfrm>
            <a:off x="5786438" y="3571875"/>
            <a:ext cx="2714625" cy="3213100"/>
            <a:chOff x="5786446" y="3571875"/>
            <a:chExt cx="2714644" cy="32123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357950" y="4500356"/>
              <a:ext cx="1643073" cy="5713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5786446" y="5071729"/>
              <a:ext cx="2714644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rot="5400000" flipH="1" flipV="1">
              <a:off x="6450991" y="4321802"/>
              <a:ext cx="14998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rot="5400000" flipH="1" flipV="1">
              <a:off x="6465108" y="6034159"/>
              <a:ext cx="1500199" cy="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7167581" y="5013004"/>
              <a:ext cx="106363" cy="1301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cxnSp>
        <p:nvCxnSpPr>
          <p:cNvPr id="23" name="Прямая со стрелкой 22"/>
          <p:cNvCxnSpPr/>
          <p:nvPr/>
        </p:nvCxnSpPr>
        <p:spPr>
          <a:xfrm>
            <a:off x="7429500" y="3571875"/>
            <a:ext cx="2857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500938" y="6000750"/>
            <a:ext cx="2857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785813" y="285750"/>
            <a:ext cx="8001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j-lt"/>
                <a:cs typeface="Arial" charset="0"/>
              </a:rPr>
              <a:t>Принцип относительности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  <a:cs typeface="Arial" charset="0"/>
              </a:rPr>
              <a:t>Галилея:</a:t>
            </a:r>
          </a:p>
          <a:p>
            <a:r>
              <a:rPr lang="ru-RU" sz="3200" b="1" dirty="0" smtClean="0">
                <a:latin typeface="+mj-lt"/>
                <a:cs typeface="Arial" charset="0"/>
              </a:rPr>
              <a:t>Все </a:t>
            </a:r>
            <a:r>
              <a:rPr lang="ru-RU" sz="3200" b="1" dirty="0">
                <a:latin typeface="+mj-lt"/>
                <a:cs typeface="Arial" charset="0"/>
              </a:rPr>
              <a:t>механические процессы протекают одинаково во всех инерциальных системах отсчета.</a:t>
            </a:r>
          </a:p>
        </p:txBody>
      </p:sp>
      <p:pic>
        <p:nvPicPr>
          <p:cNvPr id="4" name="Picture 9" descr="vori_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2357438"/>
            <a:ext cx="3500437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457245"/>
              </p:ext>
            </p:extLst>
          </p:nvPr>
        </p:nvGraphicFramePr>
        <p:xfrm>
          <a:off x="755576" y="2708920"/>
          <a:ext cx="7776864" cy="3096344"/>
        </p:xfrm>
        <a:graphic>
          <a:graphicData uri="http://schemas.openxmlformats.org/drawingml/2006/table">
            <a:tbl>
              <a:tblPr/>
              <a:tblGrid>
                <a:gridCol w="697651"/>
                <a:gridCol w="7079213"/>
              </a:tblGrid>
              <a:tr h="387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1)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j-lt"/>
                          <a:ea typeface="Times New Roman"/>
                          <a:cs typeface="Arial" pitchFamily="34" charset="0"/>
                        </a:rPr>
                        <a:t>вес парашютиста равен нулю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2)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j-lt"/>
                          <a:ea typeface="Times New Roman"/>
                          <a:cs typeface="Arial" pitchFamily="34" charset="0"/>
                        </a:rPr>
                        <a:t>сила тяжести, действующая на парашютиста, равна нулю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3)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j-lt"/>
                          <a:ea typeface="Times New Roman"/>
                          <a:cs typeface="Arial" pitchFamily="34" charset="0"/>
                        </a:rPr>
                        <a:t>сумма всех сил, приложенных к парашютисту, равна нулю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4)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j-lt"/>
                          <a:ea typeface="Times New Roman"/>
                          <a:cs typeface="Arial" pitchFamily="34" charset="0"/>
                        </a:rPr>
                        <a:t>сумма всех сил, действующих на парашютиста, постоянна и не равна нулю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539" name="Rectangle 1"/>
          <p:cNvSpPr>
            <a:spLocks noChangeArrowheads="1"/>
          </p:cNvSpPr>
          <p:nvPr/>
        </p:nvSpPr>
        <p:spPr bwMode="auto">
          <a:xfrm>
            <a:off x="467544" y="877362"/>
            <a:ext cx="82643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Парашютист </a:t>
            </a:r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спускается вертикально с </a:t>
            </a:r>
            <a:r>
              <a:rPr lang="ru-RU" sz="24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посто-янной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скоростью 2 м/с. Систему отсчета,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связан-</a:t>
            </a:r>
            <a:r>
              <a:rPr lang="ru-RU" sz="24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ную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 Землей, считать инерциальной. В этом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случае: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550" name="TextBox 6"/>
          <p:cNvSpPr txBox="1">
            <a:spLocks noChangeArrowheads="1"/>
          </p:cNvSpPr>
          <p:nvPr/>
        </p:nvSpPr>
        <p:spPr bwMode="auto">
          <a:xfrm>
            <a:off x="0" y="0"/>
            <a:ext cx="546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+mj-lt"/>
                <a:cs typeface="Arial" charset="0"/>
              </a:rPr>
              <a:t>?</a:t>
            </a:r>
          </a:p>
        </p:txBody>
      </p:sp>
      <p:sp>
        <p:nvSpPr>
          <p:cNvPr id="22551" name="TextBox 7"/>
          <p:cNvSpPr txBox="1">
            <a:spLocks noChangeArrowheads="1"/>
          </p:cNvSpPr>
          <p:nvPr/>
        </p:nvSpPr>
        <p:spPr bwMode="auto">
          <a:xfrm>
            <a:off x="2620963" y="133621"/>
            <a:ext cx="42552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j-lt"/>
              </a:rPr>
              <a:t>Проверь себя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370855"/>
              </p:ext>
            </p:extLst>
          </p:nvPr>
        </p:nvGraphicFramePr>
        <p:xfrm>
          <a:off x="1043608" y="2276872"/>
          <a:ext cx="7200800" cy="3744416"/>
        </p:xfrm>
        <a:graphic>
          <a:graphicData uri="http://schemas.openxmlformats.org/drawingml/2006/table">
            <a:tbl>
              <a:tblPr/>
              <a:tblGrid>
                <a:gridCol w="654057"/>
                <a:gridCol w="6546743"/>
              </a:tblGrid>
              <a:tr h="6240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j-lt"/>
                          <a:ea typeface="Times New Roman"/>
                          <a:cs typeface="Arial" pitchFamily="34" charset="0"/>
                        </a:rPr>
                        <a:t>1)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j-lt"/>
                          <a:ea typeface="Times New Roman"/>
                          <a:cs typeface="Arial" pitchFamily="34" charset="0"/>
                        </a:rPr>
                        <a:t>на самолет не действует сила тяжести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j-lt"/>
                          <a:ea typeface="Times New Roman"/>
                          <a:cs typeface="Arial" pitchFamily="34" charset="0"/>
                        </a:rPr>
                        <a:t>2)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j-lt"/>
                          <a:ea typeface="Times New Roman"/>
                          <a:cs typeface="Arial" pitchFamily="34" charset="0"/>
                        </a:rPr>
                        <a:t>на самолет не действуют никакие силы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8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j-lt"/>
                          <a:ea typeface="Times New Roman"/>
                          <a:cs typeface="Arial" pitchFamily="34" charset="0"/>
                        </a:rPr>
                        <a:t>3)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j-lt"/>
                          <a:ea typeface="Times New Roman"/>
                          <a:cs typeface="Arial" pitchFamily="34" charset="0"/>
                        </a:rPr>
                        <a:t>сумма всех сил, действующих на самолет, равна нулю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8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j-lt"/>
                          <a:ea typeface="Times New Roman"/>
                          <a:cs typeface="Arial" pitchFamily="34" charset="0"/>
                        </a:rPr>
                        <a:t>4)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j-lt"/>
                          <a:ea typeface="Times New Roman"/>
                          <a:cs typeface="Arial" pitchFamily="34" charset="0"/>
                        </a:rPr>
                        <a:t>сила тяжести равна силе Архимеда, действующей на самолет</a:t>
                      </a: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549" name="Rectangle 2"/>
          <p:cNvSpPr>
            <a:spLocks noChangeArrowheads="1"/>
          </p:cNvSpPr>
          <p:nvPr/>
        </p:nvSpPr>
        <p:spPr bwMode="auto">
          <a:xfrm>
            <a:off x="467544" y="611308"/>
            <a:ext cx="80594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4988"/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2. Самолет </a:t>
            </a:r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летит по прямой с постоянной скоростью на высоте 9 000 м. Систему отсчета, связанную с Землей, считать инерциальной. </a:t>
            </a:r>
            <a:endParaRPr lang="ru-RU" sz="2400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   В </a:t>
            </a:r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этом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случае: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  <a:p>
            <a:pPr eaLnBrk="0" hangingPunct="0"/>
            <a:endParaRPr lang="ru-RU" sz="2400" dirty="0">
              <a:latin typeface="+mj-lt"/>
            </a:endParaRPr>
          </a:p>
        </p:txBody>
      </p:sp>
      <p:sp>
        <p:nvSpPr>
          <p:cNvPr id="22550" name="TextBox 6"/>
          <p:cNvSpPr txBox="1">
            <a:spLocks noChangeArrowheads="1"/>
          </p:cNvSpPr>
          <p:nvPr/>
        </p:nvSpPr>
        <p:spPr bwMode="auto">
          <a:xfrm>
            <a:off x="0" y="0"/>
            <a:ext cx="546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+mj-lt"/>
                <a:cs typeface="Arial" charset="0"/>
              </a:rPr>
              <a:t>?</a:t>
            </a:r>
          </a:p>
        </p:txBody>
      </p:sp>
      <p:sp>
        <p:nvSpPr>
          <p:cNvPr id="22551" name="TextBox 7"/>
          <p:cNvSpPr txBox="1">
            <a:spLocks noChangeArrowheads="1"/>
          </p:cNvSpPr>
          <p:nvPr/>
        </p:nvSpPr>
        <p:spPr bwMode="auto">
          <a:xfrm>
            <a:off x="2620963" y="133621"/>
            <a:ext cx="42552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j-lt"/>
              </a:rPr>
              <a:t>Проверь себя</a:t>
            </a:r>
          </a:p>
        </p:txBody>
      </p:sp>
    </p:spTree>
    <p:extLst>
      <p:ext uri="{BB962C8B-B14F-4D97-AF65-F5344CB8AC3E}">
        <p14:creationId xmlns:p14="http://schemas.microsoft.com/office/powerpoint/2010/main" val="5717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z10-11p3-15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92150"/>
            <a:ext cx="6981825" cy="12969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Повторим динамику?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5"/>
          <p:cNvGrpSpPr>
            <a:grpSpLocks/>
          </p:cNvGrpSpPr>
          <p:nvPr/>
        </p:nvGrpSpPr>
        <p:grpSpPr bwMode="auto">
          <a:xfrm>
            <a:off x="428625" y="571500"/>
            <a:ext cx="8429625" cy="4981575"/>
            <a:chOff x="428625" y="571500"/>
            <a:chExt cx="8429625" cy="4981575"/>
          </a:xfrm>
        </p:grpSpPr>
        <p:pic>
          <p:nvPicPr>
            <p:cNvPr id="2355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625" y="571500"/>
              <a:ext cx="8429625" cy="498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6" name="TextBox 3"/>
            <p:cNvSpPr txBox="1">
              <a:spLocks noChangeArrowheads="1"/>
            </p:cNvSpPr>
            <p:nvPr/>
          </p:nvSpPr>
          <p:spPr bwMode="auto">
            <a:xfrm>
              <a:off x="857224" y="3000372"/>
              <a:ext cx="135732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4.</a:t>
              </a:r>
            </a:p>
          </p:txBody>
        </p:sp>
        <p:sp>
          <p:nvSpPr>
            <p:cNvPr id="23557" name="TextBox 4"/>
            <p:cNvSpPr txBox="1">
              <a:spLocks noChangeArrowheads="1"/>
            </p:cNvSpPr>
            <p:nvPr/>
          </p:nvSpPr>
          <p:spPr bwMode="auto">
            <a:xfrm>
              <a:off x="785786" y="642918"/>
              <a:ext cx="142876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3</a:t>
              </a:r>
              <a:r>
                <a:rPr lang="ru-RU"/>
                <a:t>.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0" y="2780928"/>
            <a:ext cx="9144000" cy="4077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9419"/>
          <a:stretch>
            <a:fillRect/>
          </a:stretch>
        </p:blipFill>
        <p:spPr bwMode="auto">
          <a:xfrm>
            <a:off x="642938" y="500063"/>
            <a:ext cx="85010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57188" y="71437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5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9786" y="-2330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+mj-lt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23528" y="4117722"/>
            <a:ext cx="85725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latin typeface="+mj-lt"/>
                <a:cs typeface="Times New Roman" pitchFamily="18" charset="0"/>
              </a:rPr>
              <a:t>7.   Ракетный двигатель первой отечественной экспериментальной ракеты на жидком топливе имел силу тяги 660 Н. Стартовая масса ракеты была равна 30 кг. Какое ускорение приобретала ракета во время старта? </a:t>
            </a:r>
          </a:p>
          <a:p>
            <a:endParaRPr lang="ru-RU" sz="2400" b="1" dirty="0">
              <a:latin typeface="+mj-lt"/>
              <a:cs typeface="Times New Roman" pitchFamily="18" charset="0"/>
            </a:endParaRPr>
          </a:p>
          <a:p>
            <a:r>
              <a:rPr lang="ru-RU" sz="2400" b="1" dirty="0">
                <a:latin typeface="+mj-lt"/>
                <a:cs typeface="Times New Roman" pitchFamily="18" charset="0"/>
              </a:rPr>
              <a:t>1)  12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м/с</a:t>
            </a:r>
            <a:r>
              <a:rPr lang="ru-RU" sz="2400" b="1" baseline="30000" dirty="0" smtClean="0">
                <a:latin typeface="+mj-lt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; 2</a:t>
            </a:r>
            <a:r>
              <a:rPr lang="ru-RU" sz="2400" b="1" dirty="0">
                <a:latin typeface="+mj-lt"/>
                <a:cs typeface="Times New Roman" pitchFamily="18" charset="0"/>
              </a:rPr>
              <a:t>)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32 м/с</a:t>
            </a:r>
            <a:r>
              <a:rPr lang="ru-RU" sz="2400" b="1" baseline="30000" dirty="0" smtClean="0">
                <a:latin typeface="+mj-lt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;  3</a:t>
            </a:r>
            <a:r>
              <a:rPr lang="ru-RU" sz="2400" b="1" dirty="0">
                <a:latin typeface="+mj-lt"/>
                <a:cs typeface="Times New Roman" pitchFamily="18" charset="0"/>
              </a:rPr>
              <a:t>)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10 </a:t>
            </a:r>
            <a:r>
              <a:rPr lang="ru-RU" sz="2400" b="1" dirty="0">
                <a:latin typeface="+mj-lt"/>
                <a:cs typeface="Times New Roman" pitchFamily="18" charset="0"/>
              </a:rPr>
              <a:t>м/с</a:t>
            </a:r>
            <a:r>
              <a:rPr lang="ru-RU" sz="2400" b="1" baseline="30000" dirty="0">
                <a:latin typeface="+mj-lt"/>
                <a:cs typeface="Times New Roman" pitchFamily="18" charset="0"/>
              </a:rPr>
              <a:t>2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;  4</a:t>
            </a:r>
            <a:r>
              <a:rPr lang="ru-RU" sz="2400" b="1" dirty="0">
                <a:latin typeface="+mj-lt"/>
                <a:cs typeface="Times New Roman" pitchFamily="18" charset="0"/>
              </a:rPr>
              <a:t>)  22 м/с</a:t>
            </a:r>
            <a:r>
              <a:rPr lang="ru-RU" sz="2400" b="1" baseline="30000" dirty="0">
                <a:latin typeface="+mj-lt"/>
                <a:cs typeface="Times New Roman" pitchFamily="18" charset="0"/>
              </a:rPr>
              <a:t>2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2560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38477"/>
              </p:ext>
            </p:extLst>
          </p:nvPr>
        </p:nvGraphicFramePr>
        <p:xfrm>
          <a:off x="5110411" y="575699"/>
          <a:ext cx="39227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Picture" r:id="rId3" imgW="2878836" imgH="723900" progId="Word.Picture.8">
                  <p:embed/>
                </p:oleObj>
              </mc:Choice>
              <mc:Fallback>
                <p:oleObj name="Picture" r:id="rId3" imgW="2878836" imgH="7239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411" y="575699"/>
                        <a:ext cx="3922713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2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95537" y="439918"/>
            <a:ext cx="46805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>
                <a:latin typeface="+mj-lt"/>
                <a:cs typeface="Times New Roman" pitchFamily="18" charset="0"/>
              </a:rPr>
              <a:t>6.  На </a:t>
            </a:r>
            <a:r>
              <a:rPr lang="ru-RU" sz="2400" b="1" dirty="0" err="1">
                <a:latin typeface="+mj-lt"/>
                <a:cs typeface="Times New Roman" pitchFamily="18" charset="0"/>
              </a:rPr>
              <a:t>рис.А</a:t>
            </a:r>
            <a:r>
              <a:rPr lang="ru-RU" sz="2400" b="1" dirty="0">
                <a:latin typeface="+mj-lt"/>
                <a:cs typeface="Times New Roman" pitchFamily="18" charset="0"/>
              </a:rPr>
              <a:t> показаны направления скорости и ускорения тела в данный момент времени. </a:t>
            </a:r>
          </a:p>
          <a:p>
            <a:r>
              <a:rPr lang="ru-RU" sz="2400" b="1" dirty="0">
                <a:latin typeface="+mj-lt"/>
                <a:cs typeface="Times New Roman" pitchFamily="18" charset="0"/>
              </a:rPr>
              <a:t>Какая из стрелок (1- 4) на рис. Б соответствует направлению  результирующей всех сил, действующих на тело.</a:t>
            </a:r>
            <a:r>
              <a:rPr lang="ru-RU" sz="2400" dirty="0">
                <a:latin typeface="+mj-lt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3140968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Comic Sans MS"/>
                <a:cs typeface="Arial" charset="0"/>
              </a:rPr>
              <a:t>1)  1;	2)  2;	3)  3;	4)  4.	</a:t>
            </a:r>
            <a:endParaRPr lang="ru-RU" sz="2400" b="1" dirty="0">
              <a:solidFill>
                <a:prstClr val="black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430011"/>
              </p:ext>
            </p:extLst>
          </p:nvPr>
        </p:nvGraphicFramePr>
        <p:xfrm>
          <a:off x="4314825" y="3308350"/>
          <a:ext cx="514350" cy="240030"/>
        </p:xfrm>
        <a:graphic>
          <a:graphicData uri="http://schemas.openxmlformats.org/drawingml/2006/table">
            <a:tbl>
              <a:tblPr/>
              <a:tblGrid>
                <a:gridCol w="51435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14935" marR="11493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500063" y="357139"/>
            <a:ext cx="80724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76263" algn="l"/>
                <a:tab pos="2016125" algn="l"/>
                <a:tab pos="3455988" algn="l"/>
                <a:tab pos="4895850" algn="l"/>
              </a:tabLst>
            </a:pPr>
            <a:r>
              <a:rPr lang="ru-RU" sz="2400" b="1" dirty="0">
                <a:latin typeface="+mj-lt"/>
                <a:cs typeface="Times New Roman" pitchFamily="18" charset="0"/>
              </a:rPr>
              <a:t>8.  Скорость лыжника при равноускоренном спуске с горы за 4 с увеличилась на 6 м/с. Масса лыжника 60 кг. Равнодействующая всех сил, действующих на лыжника, равна</a:t>
            </a:r>
          </a:p>
          <a:p>
            <a:pPr>
              <a:tabLst>
                <a:tab pos="576263" algn="l"/>
                <a:tab pos="2016125" algn="l"/>
                <a:tab pos="3455988" algn="l"/>
                <a:tab pos="4895850" algn="l"/>
              </a:tabLst>
            </a:pPr>
            <a:endParaRPr lang="ru-RU" sz="2400" b="1" dirty="0">
              <a:latin typeface="+mj-lt"/>
            </a:endParaRPr>
          </a:p>
          <a:p>
            <a:pPr fontAlgn="t">
              <a:tabLst>
                <a:tab pos="576263" algn="l"/>
                <a:tab pos="2016125" algn="l"/>
                <a:tab pos="3455988" algn="l"/>
                <a:tab pos="4895850" algn="l"/>
              </a:tabLst>
            </a:pPr>
            <a:r>
              <a:rPr lang="ru-RU" sz="2400" b="1" dirty="0">
                <a:latin typeface="+mj-lt"/>
                <a:cs typeface="Times New Roman" pitchFamily="18" charset="0"/>
              </a:rPr>
              <a:t>1)  20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Н; 2</a:t>
            </a:r>
            <a:r>
              <a:rPr lang="ru-RU" sz="2400" b="1" dirty="0">
                <a:latin typeface="+mj-lt"/>
                <a:cs typeface="Times New Roman" pitchFamily="18" charset="0"/>
              </a:rPr>
              <a:t>)  30 Н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;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b="1" dirty="0">
                <a:latin typeface="+mj-lt"/>
                <a:cs typeface="Times New Roman" pitchFamily="18" charset="0"/>
              </a:rPr>
              <a:t>3)  60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Н; 4</a:t>
            </a:r>
            <a:r>
              <a:rPr lang="ru-RU" sz="2400" b="1" dirty="0">
                <a:latin typeface="+mj-lt"/>
                <a:cs typeface="Times New Roman" pitchFamily="18" charset="0"/>
              </a:rPr>
              <a:t>)  90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Н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457410"/>
              </p:ext>
            </p:extLst>
          </p:nvPr>
        </p:nvGraphicFramePr>
        <p:xfrm>
          <a:off x="4314825" y="3187700"/>
          <a:ext cx="514350" cy="483870"/>
        </p:xfrm>
        <a:graphic>
          <a:graphicData uri="http://schemas.openxmlformats.org/drawingml/2006/table">
            <a:tbl>
              <a:tblPr/>
              <a:tblGrid>
                <a:gridCol w="51435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400" b="1">
                          <a:latin typeface="Times New Roman"/>
                          <a:ea typeface="Times New Roman"/>
                        </a:rPr>
                      </a:b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14935" marR="11493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357188" y="3021241"/>
            <a:ext cx="82867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latin typeface="+mj-lt"/>
                <a:cs typeface="Times New Roman" pitchFamily="18" charset="0"/>
              </a:rPr>
              <a:t>9.  В инерциальной системе отсчета движутся два тела. Первому телу массой m сила F сообщает ускорение </a:t>
            </a:r>
            <a:r>
              <a:rPr lang="ru-RU" sz="2400" b="1" i="1" dirty="0">
                <a:latin typeface="+mj-lt"/>
                <a:cs typeface="Times New Roman" pitchFamily="18" charset="0"/>
              </a:rPr>
              <a:t>a</a:t>
            </a:r>
            <a:r>
              <a:rPr lang="ru-RU" sz="2400" b="1" dirty="0">
                <a:latin typeface="+mj-lt"/>
                <a:cs typeface="Times New Roman" pitchFamily="18" charset="0"/>
              </a:rPr>
              <a:t>. Чему равна масса второго тела, если вдвое меньшая сила сообщила ему в 4 раза </a:t>
            </a:r>
            <a:r>
              <a:rPr lang="ru-RU" sz="2400" b="1" dirty="0" err="1">
                <a:latin typeface="+mj-lt"/>
                <a:cs typeface="Times New Roman" pitchFamily="18" charset="0"/>
              </a:rPr>
              <a:t>бóльшее</a:t>
            </a:r>
            <a:r>
              <a:rPr lang="ru-RU" sz="2400" b="1" dirty="0">
                <a:latin typeface="+mj-lt"/>
                <a:cs typeface="Times New Roman" pitchFamily="18" charset="0"/>
              </a:rPr>
              <a:t> ускорение? </a:t>
            </a:r>
          </a:p>
          <a:p>
            <a:endParaRPr lang="ru-RU" sz="2400" b="1" dirty="0">
              <a:latin typeface="+mj-lt"/>
              <a:cs typeface="Times New Roman" pitchFamily="18" charset="0"/>
            </a:endParaRPr>
          </a:p>
          <a:p>
            <a:r>
              <a:rPr lang="ru-RU" sz="2400" b="1" dirty="0">
                <a:latin typeface="+mj-lt"/>
                <a:cs typeface="Times New Roman" pitchFamily="18" charset="0"/>
              </a:rPr>
              <a:t> 1)  2</a:t>
            </a:r>
            <a:r>
              <a:rPr lang="en-US" sz="2400" b="1" dirty="0">
                <a:latin typeface="+mj-lt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;</a:t>
            </a:r>
            <a:r>
              <a:rPr lang="ru-RU" sz="2400" b="1" dirty="0"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2</a:t>
            </a:r>
            <a:r>
              <a:rPr lang="ru-RU" sz="2400" b="1" dirty="0">
                <a:latin typeface="+mj-lt"/>
                <a:cs typeface="Times New Roman" pitchFamily="18" charset="0"/>
              </a:rPr>
              <a:t>)  </a:t>
            </a:r>
            <a:r>
              <a:rPr lang="en-US" sz="2400" b="1" dirty="0">
                <a:latin typeface="+mj-lt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; </a:t>
            </a:r>
            <a:r>
              <a:rPr lang="ru-RU" sz="2400" b="1" dirty="0">
                <a:latin typeface="+mj-lt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3</a:t>
            </a:r>
            <a:r>
              <a:rPr lang="ru-RU" sz="2400" b="1" dirty="0">
                <a:latin typeface="+mj-lt"/>
                <a:cs typeface="Times New Roman" pitchFamily="18" charset="0"/>
              </a:rPr>
              <a:t>)  </a:t>
            </a:r>
            <a:r>
              <a:rPr lang="en-US" sz="2400" b="1" dirty="0">
                <a:latin typeface="+mj-lt"/>
                <a:cs typeface="Times New Roman" pitchFamily="18" charset="0"/>
              </a:rPr>
              <a:t>   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;  4</a:t>
            </a:r>
            <a:r>
              <a:rPr lang="ru-RU" sz="2400" b="1" dirty="0">
                <a:latin typeface="+mj-lt"/>
                <a:cs typeface="Times New Roman" pitchFamily="18" charset="0"/>
              </a:rPr>
              <a:t>)</a:t>
            </a:r>
            <a:r>
              <a:rPr lang="en-US" sz="2400" b="1" dirty="0">
                <a:latin typeface="+mj-lt"/>
                <a:cs typeface="Times New Roman" pitchFamily="18" charset="0"/>
              </a:rPr>
              <a:t>  m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.</a:t>
            </a:r>
            <a:endParaRPr lang="ru-RU" dirty="0">
              <a:latin typeface="+mj-lt"/>
            </a:endParaRP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+mj-lt"/>
            </a:endParaRPr>
          </a:p>
        </p:txBody>
      </p:sp>
      <p:sp>
        <p:nvSpPr>
          <p:cNvPr id="26633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+mj-lt"/>
            </a:endParaRPr>
          </a:p>
        </p:txBody>
      </p:sp>
      <p:graphicFrame>
        <p:nvGraphicFramePr>
          <p:cNvPr id="266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763326"/>
              </p:ext>
            </p:extLst>
          </p:nvPr>
        </p:nvGraphicFramePr>
        <p:xfrm>
          <a:off x="2327352" y="4923764"/>
          <a:ext cx="495075" cy="1034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r:id="rId3" imgW="215806" imgH="457002" progId="">
                  <p:embed/>
                </p:oleObj>
              </mc:Choice>
              <mc:Fallback>
                <p:oleObj r:id="rId3" imgW="215806" imgH="457002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352" y="4923764"/>
                        <a:ext cx="495075" cy="1034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+mj-lt"/>
            </a:endParaRPr>
          </a:p>
        </p:txBody>
      </p:sp>
      <p:graphicFrame>
        <p:nvGraphicFramePr>
          <p:cNvPr id="266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648882"/>
              </p:ext>
            </p:extLst>
          </p:nvPr>
        </p:nvGraphicFramePr>
        <p:xfrm>
          <a:off x="3565556" y="4910884"/>
          <a:ext cx="504056" cy="103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r:id="rId5" imgW="215713" imgH="444114" progId="">
                  <p:embed/>
                </p:oleObj>
              </mc:Choice>
              <mc:Fallback>
                <p:oleObj r:id="rId5" imgW="215713" imgH="444114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56" y="4910884"/>
                        <a:ext cx="504056" cy="1031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4"/>
          <p:cNvGrpSpPr>
            <a:grpSpLocks/>
          </p:cNvGrpSpPr>
          <p:nvPr/>
        </p:nvGrpSpPr>
        <p:grpSpPr bwMode="auto">
          <a:xfrm>
            <a:off x="500063" y="357188"/>
            <a:ext cx="8018462" cy="5286375"/>
            <a:chOff x="500034" y="357166"/>
            <a:chExt cx="8018462" cy="5286375"/>
          </a:xfrm>
        </p:grpSpPr>
        <p:pic>
          <p:nvPicPr>
            <p:cNvPr id="276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357166"/>
              <a:ext cx="8018462" cy="528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2" name="TextBox 3"/>
            <p:cNvSpPr txBox="1">
              <a:spLocks noChangeArrowheads="1"/>
            </p:cNvSpPr>
            <p:nvPr/>
          </p:nvSpPr>
          <p:spPr bwMode="auto">
            <a:xfrm>
              <a:off x="642910" y="500042"/>
              <a:ext cx="1643074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10.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Группа 5"/>
          <p:cNvGrpSpPr>
            <a:grpSpLocks/>
          </p:cNvGrpSpPr>
          <p:nvPr/>
        </p:nvGrpSpPr>
        <p:grpSpPr bwMode="auto">
          <a:xfrm>
            <a:off x="500063" y="357188"/>
            <a:ext cx="8010525" cy="4470400"/>
            <a:chOff x="500063" y="357166"/>
            <a:chExt cx="8010525" cy="4470422"/>
          </a:xfrm>
        </p:grpSpPr>
        <p:pic>
          <p:nvPicPr>
            <p:cNvPr id="2867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3" y="357188"/>
              <a:ext cx="8010525" cy="447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6" name="TextBox 3"/>
            <p:cNvSpPr txBox="1">
              <a:spLocks noChangeArrowheads="1"/>
            </p:cNvSpPr>
            <p:nvPr/>
          </p:nvSpPr>
          <p:spPr bwMode="auto">
            <a:xfrm>
              <a:off x="714348" y="357166"/>
              <a:ext cx="142876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11.</a:t>
              </a:r>
            </a:p>
          </p:txBody>
        </p:sp>
      </p:grpSp>
      <p:grpSp>
        <p:nvGrpSpPr>
          <p:cNvPr id="28677" name="Группа 6"/>
          <p:cNvGrpSpPr>
            <a:grpSpLocks/>
          </p:cNvGrpSpPr>
          <p:nvPr/>
        </p:nvGrpSpPr>
        <p:grpSpPr bwMode="auto">
          <a:xfrm>
            <a:off x="428625" y="4929188"/>
            <a:ext cx="8339138" cy="1643062"/>
            <a:chOff x="714375" y="4857750"/>
            <a:chExt cx="8339138" cy="1643063"/>
          </a:xfrm>
        </p:grpSpPr>
        <p:pic>
          <p:nvPicPr>
            <p:cNvPr id="2867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75" y="4857750"/>
              <a:ext cx="8339138" cy="164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9" name="TextBox 4"/>
            <p:cNvSpPr txBox="1">
              <a:spLocks noChangeArrowheads="1"/>
            </p:cNvSpPr>
            <p:nvPr/>
          </p:nvSpPr>
          <p:spPr bwMode="auto">
            <a:xfrm>
              <a:off x="1000100" y="5000636"/>
              <a:ext cx="142876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12.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980728"/>
            <a:ext cx="8153400" cy="3276600"/>
          </a:xfrm>
        </p:spPr>
        <p:txBody>
          <a:bodyPr anchor="b">
            <a:noAutofit/>
          </a:bodyPr>
          <a:lstStyle/>
          <a:p>
            <a:r>
              <a:rPr lang="ru-R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Силы </a:t>
            </a: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-1752600" y="3429000"/>
            <a:ext cx="13716000" cy="6019800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rgbClr val="226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981200" y="1828800"/>
            <a:ext cx="304800" cy="304800"/>
          </a:xfrm>
          <a:prstGeom prst="ellips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grpSp>
        <p:nvGrpSpPr>
          <p:cNvPr id="30724" name="Группа 3"/>
          <p:cNvGrpSpPr>
            <a:grpSpLocks/>
          </p:cNvGrpSpPr>
          <p:nvPr/>
        </p:nvGrpSpPr>
        <p:grpSpPr bwMode="auto">
          <a:xfrm>
            <a:off x="152400" y="228600"/>
            <a:ext cx="989803" cy="4343400"/>
            <a:chOff x="131752" y="1494019"/>
            <a:chExt cx="4600363" cy="39161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48421" y="1494019"/>
              <a:ext cx="3183694" cy="3916180"/>
            </a:xfrm>
            <a:prstGeom prst="rect">
              <a:avLst/>
            </a:prstGeom>
            <a:noFill/>
          </p:spPr>
          <p:txBody>
            <a:bodyPr vert="wordArtVert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  <a:cs typeface="Courier New" pitchFamily="49" charset="0"/>
                </a:rPr>
                <a:t>Тяжести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1752" y="2112363"/>
              <a:ext cx="2796276" cy="2627026"/>
            </a:xfrm>
            <a:prstGeom prst="rect">
              <a:avLst/>
            </a:prstGeom>
            <a:noFill/>
          </p:spPr>
          <p:txBody>
            <a:bodyPr vert="wordArtVert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  <a:cs typeface="Courier New" pitchFamily="49" charset="0"/>
                </a:rPr>
                <a:t>Сила</a:t>
              </a:r>
            </a:p>
          </p:txBody>
        </p:sp>
      </p:grpSp>
      <p:sp>
        <p:nvSpPr>
          <p:cNvPr id="30727" name="AutoShape 2" descr="Широкий диагональный 2"/>
          <p:cNvSpPr>
            <a:spLocks noChangeArrowheads="1"/>
          </p:cNvSpPr>
          <p:nvPr/>
        </p:nvSpPr>
        <p:spPr bwMode="auto">
          <a:xfrm rot="10800000">
            <a:off x="990600" y="1600200"/>
            <a:ext cx="762000" cy="609600"/>
          </a:xfrm>
          <a:prstGeom prst="rtTriangle">
            <a:avLst/>
          </a:prstGeom>
          <a:pattFill prst="wdUpDiag">
            <a:fgClr>
              <a:srgbClr val="000000"/>
            </a:fgClr>
            <a:bgClr>
              <a:srgbClr val="FFFFFF"/>
            </a:bgClr>
          </a:pattFill>
          <a:ln w="57150">
            <a:solidFill>
              <a:srgbClr val="226C9A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+mj-lt"/>
            </a:endParaRPr>
          </a:p>
        </p:txBody>
      </p:sp>
      <p:grpSp>
        <p:nvGrpSpPr>
          <p:cNvPr id="30728" name="Группа 8"/>
          <p:cNvGrpSpPr>
            <a:grpSpLocks/>
          </p:cNvGrpSpPr>
          <p:nvPr/>
        </p:nvGrpSpPr>
        <p:grpSpPr bwMode="auto">
          <a:xfrm>
            <a:off x="1066800" y="914400"/>
            <a:ext cx="914400" cy="698500"/>
            <a:chOff x="2971800" y="533400"/>
            <a:chExt cx="1371600" cy="1041914"/>
          </a:xfrm>
        </p:grpSpPr>
        <p:grpSp>
          <p:nvGrpSpPr>
            <p:cNvPr id="30729" name="Группа 43"/>
            <p:cNvGrpSpPr>
              <a:grpSpLocks/>
            </p:cNvGrpSpPr>
            <p:nvPr/>
          </p:nvGrpSpPr>
          <p:grpSpPr bwMode="auto">
            <a:xfrm rot="10800000">
              <a:off x="2971800" y="990600"/>
              <a:ext cx="381000" cy="266700"/>
              <a:chOff x="4114800" y="838200"/>
              <a:chExt cx="381000" cy="266700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4121943" y="984311"/>
                <a:ext cx="228600" cy="1136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Овал 27"/>
              <p:cNvSpPr/>
              <p:nvPr/>
            </p:nvSpPr>
            <p:spPr>
              <a:xfrm>
                <a:off x="4274343" y="837496"/>
                <a:ext cx="228600" cy="229694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</p:grpSp>
        <p:grpSp>
          <p:nvGrpSpPr>
            <p:cNvPr id="9" name="Группа 19"/>
            <p:cNvGrpSpPr/>
            <p:nvPr/>
          </p:nvGrpSpPr>
          <p:grpSpPr>
            <a:xfrm>
              <a:off x="3276600" y="533400"/>
              <a:ext cx="695156" cy="1041914"/>
              <a:chOff x="1285852" y="1000108"/>
              <a:chExt cx="695156" cy="1041914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 rot="16200000" flipH="1">
                <a:off x="1393010" y="1821644"/>
                <a:ext cx="357190" cy="2"/>
              </a:xfrm>
              <a:prstGeom prst="line">
                <a:avLst/>
              </a:prstGeom>
              <a:solidFill>
                <a:srgbClr val="00B0F0"/>
              </a:solidFill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16200000" flipH="1">
                <a:off x="1535886" y="1821646"/>
                <a:ext cx="357192" cy="2"/>
              </a:xfrm>
              <a:prstGeom prst="line">
                <a:avLst/>
              </a:prstGeom>
              <a:solidFill>
                <a:srgbClr val="00B0F0"/>
              </a:solidFill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Группа 29"/>
              <p:cNvGrpSpPr/>
              <p:nvPr/>
            </p:nvGrpSpPr>
            <p:grpSpPr>
              <a:xfrm>
                <a:off x="1285852" y="1000108"/>
                <a:ext cx="695156" cy="647829"/>
                <a:chOff x="1285852" y="1000108"/>
                <a:chExt cx="695156" cy="647829"/>
              </a:xfrm>
            </p:grpSpPr>
            <p:sp>
              <p:nvSpPr>
                <p:cNvPr id="19" name="Овал 18"/>
                <p:cNvSpPr/>
                <p:nvPr/>
              </p:nvSpPr>
              <p:spPr>
                <a:xfrm>
                  <a:off x="1285852" y="1018103"/>
                  <a:ext cx="695156" cy="62983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j-lt"/>
                  </a:endParaRPr>
                </a:p>
              </p:txBody>
            </p:sp>
            <p:sp>
              <p:nvSpPr>
                <p:cNvPr id="20" name="Хорда 19"/>
                <p:cNvSpPr/>
                <p:nvPr/>
              </p:nvSpPr>
              <p:spPr>
                <a:xfrm rot="21033689">
                  <a:off x="1386436" y="1000108"/>
                  <a:ext cx="460493" cy="555013"/>
                </a:xfrm>
                <a:prstGeom prst="chord">
                  <a:avLst>
                    <a:gd name="adj1" fmla="val 3047209"/>
                    <a:gd name="adj2" fmla="val 8376248"/>
                  </a:avLst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j-lt"/>
                  </a:endParaRPr>
                </a:p>
              </p:txBody>
            </p:sp>
            <p:grpSp>
              <p:nvGrpSpPr>
                <p:cNvPr id="11" name="Группа 38"/>
                <p:cNvGrpSpPr/>
                <p:nvPr/>
              </p:nvGrpSpPr>
              <p:grpSpPr>
                <a:xfrm>
                  <a:off x="1660167" y="1163450"/>
                  <a:ext cx="234465" cy="224846"/>
                  <a:chOff x="1905000" y="1219200"/>
                  <a:chExt cx="334114" cy="353637"/>
                </a:xfrm>
              </p:grpSpPr>
              <p:sp>
                <p:nvSpPr>
                  <p:cNvPr id="25" name="Хорда 24"/>
                  <p:cNvSpPr/>
                  <p:nvPr/>
                </p:nvSpPr>
                <p:spPr>
                  <a:xfrm rot="7252758">
                    <a:off x="1895238" y="1228962"/>
                    <a:ext cx="353637" cy="334114"/>
                  </a:xfrm>
                  <a:prstGeom prst="chord">
                    <a:avLst>
                      <a:gd name="adj1" fmla="val 2896432"/>
                      <a:gd name="adj2" fmla="val 14543188"/>
                    </a:avLst>
                  </a:prstGeom>
                  <a:solidFill>
                    <a:schemeClr val="bg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j-lt"/>
                    </a:endParaRPr>
                  </a:p>
                </p:txBody>
              </p:sp>
              <p:sp>
                <p:nvSpPr>
                  <p:cNvPr id="26" name="Хорда 25"/>
                  <p:cNvSpPr/>
                  <p:nvPr/>
                </p:nvSpPr>
                <p:spPr>
                  <a:xfrm rot="7252758">
                    <a:off x="1934523" y="1331793"/>
                    <a:ext cx="286123" cy="184041"/>
                  </a:xfrm>
                  <a:prstGeom prst="chord">
                    <a:avLst>
                      <a:gd name="adj1" fmla="val 2896432"/>
                      <a:gd name="adj2" fmla="val 14543188"/>
                    </a:avLst>
                  </a:prstGeom>
                  <a:solidFill>
                    <a:srgbClr val="FF000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j-lt"/>
                    </a:endParaRPr>
                  </a:p>
                </p:txBody>
              </p:sp>
            </p:grpSp>
            <p:grpSp>
              <p:nvGrpSpPr>
                <p:cNvPr id="16" name="Группа 41"/>
                <p:cNvGrpSpPr/>
                <p:nvPr/>
              </p:nvGrpSpPr>
              <p:grpSpPr>
                <a:xfrm>
                  <a:off x="1339326" y="1163450"/>
                  <a:ext cx="234465" cy="224846"/>
                  <a:chOff x="1905000" y="1219200"/>
                  <a:chExt cx="334114" cy="353637"/>
                </a:xfrm>
              </p:grpSpPr>
              <p:sp>
                <p:nvSpPr>
                  <p:cNvPr id="23" name="Хорда 22"/>
                  <p:cNvSpPr/>
                  <p:nvPr/>
                </p:nvSpPr>
                <p:spPr>
                  <a:xfrm rot="7252758">
                    <a:off x="1895238" y="1228962"/>
                    <a:ext cx="353637" cy="334114"/>
                  </a:xfrm>
                  <a:prstGeom prst="chord">
                    <a:avLst>
                      <a:gd name="adj1" fmla="val 2896432"/>
                      <a:gd name="adj2" fmla="val 14543188"/>
                    </a:avLst>
                  </a:prstGeom>
                  <a:solidFill>
                    <a:schemeClr val="bg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j-lt"/>
                    </a:endParaRPr>
                  </a:p>
                </p:txBody>
              </p:sp>
              <p:sp>
                <p:nvSpPr>
                  <p:cNvPr id="24" name="Хорда 23"/>
                  <p:cNvSpPr/>
                  <p:nvPr/>
                </p:nvSpPr>
                <p:spPr>
                  <a:xfrm rot="7252758">
                    <a:off x="1934523" y="1331793"/>
                    <a:ext cx="286123" cy="184041"/>
                  </a:xfrm>
                  <a:prstGeom prst="chord">
                    <a:avLst>
                      <a:gd name="adj1" fmla="val 2896432"/>
                      <a:gd name="adj2" fmla="val 14543188"/>
                    </a:avLst>
                  </a:prstGeom>
                  <a:solidFill>
                    <a:srgbClr val="FF000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j-lt"/>
                    </a:endParaRPr>
                  </a:p>
                </p:txBody>
              </p:sp>
            </p:grpSp>
          </p:grpSp>
          <p:sp>
            <p:nvSpPr>
              <p:cNvPr id="17" name="Хорда 16"/>
              <p:cNvSpPr/>
              <p:nvPr/>
            </p:nvSpPr>
            <p:spPr>
              <a:xfrm rot="14220000" flipH="1">
                <a:off x="1730765" y="1862374"/>
                <a:ext cx="134178" cy="225118"/>
              </a:xfrm>
              <a:prstGeom prst="chord">
                <a:avLst>
                  <a:gd name="adj1" fmla="val 2425281"/>
                  <a:gd name="adj2" fmla="val 14955475"/>
                </a:avLst>
              </a:prstGeom>
              <a:solidFill>
                <a:srgbClr val="00B0F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18" name="Хорда 17"/>
              <p:cNvSpPr/>
              <p:nvPr/>
            </p:nvSpPr>
            <p:spPr>
              <a:xfrm rot="7380000">
                <a:off x="1451483" y="1862374"/>
                <a:ext cx="134178" cy="225117"/>
              </a:xfrm>
              <a:prstGeom prst="chord">
                <a:avLst>
                  <a:gd name="adj1" fmla="val 2425281"/>
                  <a:gd name="adj2" fmla="val 14955475"/>
                </a:avLst>
              </a:prstGeom>
              <a:solidFill>
                <a:srgbClr val="00B0F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3962400" y="838871"/>
              <a:ext cx="228600" cy="1136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4114800" y="684951"/>
              <a:ext cx="228600" cy="229695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j-lt"/>
              </a:endParaRPr>
            </a:p>
          </p:txBody>
        </p:sp>
      </p:grpSp>
      <p:cxnSp>
        <p:nvCxnSpPr>
          <p:cNvPr id="33" name="Прямая со стрелкой 32"/>
          <p:cNvCxnSpPr/>
          <p:nvPr/>
        </p:nvCxnSpPr>
        <p:spPr>
          <a:xfrm rot="5400000">
            <a:off x="1753394" y="2361406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6" name="Прямоугольник 35"/>
          <p:cNvSpPr>
            <a:spLocks noChangeArrowheads="1"/>
          </p:cNvSpPr>
          <p:nvPr/>
        </p:nvSpPr>
        <p:spPr bwMode="auto">
          <a:xfrm>
            <a:off x="2209800" y="2286000"/>
            <a:ext cx="821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j-lt"/>
              </a:rPr>
              <a:t>F</a:t>
            </a:r>
            <a:r>
              <a:rPr lang="en-US" sz="900">
                <a:latin typeface="+mj-lt"/>
              </a:rPr>
              <a:t>T</a:t>
            </a:r>
            <a:r>
              <a:rPr lang="ru-RU">
                <a:latin typeface="+mj-lt"/>
              </a:rPr>
              <a:t>=</a:t>
            </a:r>
            <a:r>
              <a:rPr lang="en-US">
                <a:latin typeface="+mj-lt"/>
              </a:rPr>
              <a:t>mg</a:t>
            </a:r>
            <a:endParaRPr lang="ru-RU">
              <a:latin typeface="+mj-lt"/>
            </a:endParaRPr>
          </a:p>
        </p:txBody>
      </p:sp>
      <p:sp>
        <p:nvSpPr>
          <p:cNvPr id="30737" name="WordArt 2"/>
          <p:cNvSpPr>
            <a:spLocks noChangeArrowheads="1" noChangeShapeType="1" noTextEdit="1"/>
          </p:cNvSpPr>
          <p:nvPr/>
        </p:nvSpPr>
        <p:spPr bwMode="auto">
          <a:xfrm rot="-906497">
            <a:off x="468313" y="4487863"/>
            <a:ext cx="2328862" cy="396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6923C"/>
                </a:solidFill>
                <a:latin typeface="+mj-lt"/>
              </a:rPr>
              <a:t>Земля притягивает</a:t>
            </a:r>
          </a:p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6923C"/>
                </a:solidFill>
                <a:latin typeface="+mj-lt"/>
              </a:rPr>
              <a:t>все тела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3000" y="191724"/>
            <a:ext cx="7677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spc="400" dirty="0">
                <a:solidFill>
                  <a:srgbClr val="C00000"/>
                </a:solidFill>
                <a:latin typeface="+mj-lt"/>
              </a:rPr>
              <a:t>Сила – мера </a:t>
            </a:r>
            <a:r>
              <a:rPr lang="ru-RU" sz="3200" b="1" kern="0" spc="400" dirty="0" smtClean="0">
                <a:solidFill>
                  <a:srgbClr val="C00000"/>
                </a:solidFill>
                <a:latin typeface="+mj-lt"/>
              </a:rPr>
              <a:t>взаимодействия</a:t>
            </a:r>
            <a:endParaRPr lang="ru-RU" sz="3200" b="1" kern="0" spc="4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1" name="Группа 38"/>
          <p:cNvGrpSpPr/>
          <p:nvPr/>
        </p:nvGrpSpPr>
        <p:grpSpPr>
          <a:xfrm>
            <a:off x="3505200" y="2971800"/>
            <a:ext cx="2127265" cy="208604"/>
            <a:chOff x="2924175" y="5067300"/>
            <a:chExt cx="3352800" cy="381000"/>
          </a:xfrm>
          <a:noFill/>
          <a:effectLst/>
        </p:grpSpPr>
        <p:sp>
          <p:nvSpPr>
            <p:cNvPr id="40" name="Полилиния 39"/>
            <p:cNvSpPr/>
            <p:nvPr/>
          </p:nvSpPr>
          <p:spPr>
            <a:xfrm>
              <a:off x="2924175" y="5257800"/>
              <a:ext cx="3305175" cy="190500"/>
            </a:xfrm>
            <a:custGeom>
              <a:avLst/>
              <a:gdLst>
                <a:gd name="connsiteX0" fmla="*/ 0 w 3305175"/>
                <a:gd name="connsiteY0" fmla="*/ 0 h 190500"/>
                <a:gd name="connsiteX1" fmla="*/ 1676400 w 3305175"/>
                <a:gd name="connsiteY1" fmla="*/ 190500 h 190500"/>
                <a:gd name="connsiteX2" fmla="*/ 3305175 w 3305175"/>
                <a:gd name="connsiteY2" fmla="*/ 0 h 190500"/>
                <a:gd name="connsiteX3" fmla="*/ 3305175 w 3305175"/>
                <a:gd name="connsiteY3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5175" h="190500">
                  <a:moveTo>
                    <a:pt x="0" y="0"/>
                  </a:moveTo>
                  <a:cubicBezTo>
                    <a:pt x="562769" y="95250"/>
                    <a:pt x="1125538" y="190500"/>
                    <a:pt x="1676400" y="190500"/>
                  </a:cubicBezTo>
                  <a:cubicBezTo>
                    <a:pt x="2227262" y="190500"/>
                    <a:pt x="3305175" y="0"/>
                    <a:pt x="3305175" y="0"/>
                  </a:cubicBezTo>
                  <a:lnTo>
                    <a:pt x="3305175" y="0"/>
                  </a:lnTo>
                </a:path>
              </a:pathLst>
            </a:custGeom>
            <a:ln w="28575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j-lt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2971800" y="5067300"/>
              <a:ext cx="3305175" cy="190500"/>
            </a:xfrm>
            <a:custGeom>
              <a:avLst/>
              <a:gdLst>
                <a:gd name="connsiteX0" fmla="*/ 0 w 3305175"/>
                <a:gd name="connsiteY0" fmla="*/ 0 h 190500"/>
                <a:gd name="connsiteX1" fmla="*/ 1676400 w 3305175"/>
                <a:gd name="connsiteY1" fmla="*/ 190500 h 190500"/>
                <a:gd name="connsiteX2" fmla="*/ 3305175 w 3305175"/>
                <a:gd name="connsiteY2" fmla="*/ 0 h 190500"/>
                <a:gd name="connsiteX3" fmla="*/ 3305175 w 3305175"/>
                <a:gd name="connsiteY3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5175" h="190500">
                  <a:moveTo>
                    <a:pt x="0" y="0"/>
                  </a:moveTo>
                  <a:cubicBezTo>
                    <a:pt x="562769" y="95250"/>
                    <a:pt x="1125538" y="190500"/>
                    <a:pt x="1676400" y="190500"/>
                  </a:cubicBezTo>
                  <a:cubicBezTo>
                    <a:pt x="2227262" y="190500"/>
                    <a:pt x="3305175" y="0"/>
                    <a:pt x="3305175" y="0"/>
                  </a:cubicBezTo>
                  <a:lnTo>
                    <a:pt x="3305175" y="0"/>
                  </a:lnTo>
                </a:path>
              </a:pathLst>
            </a:custGeom>
            <a:ln w="28575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j-lt"/>
              </a:endParaRPr>
            </a:p>
          </p:txBody>
        </p:sp>
        <p:cxnSp>
          <p:nvCxnSpPr>
            <p:cNvPr id="42" name="Прямая соединительная линия 41"/>
            <p:cNvCxnSpPr>
              <a:stCxn id="40" idx="2"/>
              <a:endCxn id="41" idx="2"/>
            </p:cNvCxnSpPr>
            <p:nvPr/>
          </p:nvCxnSpPr>
          <p:spPr>
            <a:xfrm flipV="1">
              <a:off x="6229350" y="5067300"/>
              <a:ext cx="47625" cy="190500"/>
            </a:xfrm>
            <a:prstGeom prst="line">
              <a:avLst/>
            </a:prstGeom>
            <a:ln w="28575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40" idx="0"/>
              <a:endCxn id="41" idx="0"/>
            </p:cNvCxnSpPr>
            <p:nvPr/>
          </p:nvCxnSpPr>
          <p:spPr>
            <a:xfrm flipV="1">
              <a:off x="2924175" y="5067300"/>
              <a:ext cx="47625" cy="190500"/>
            </a:xfrm>
            <a:prstGeom prst="line">
              <a:avLst/>
            </a:prstGeom>
            <a:ln w="28575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0740" name="Группа 43"/>
          <p:cNvGrpSpPr>
            <a:grpSpLocks/>
          </p:cNvGrpSpPr>
          <p:nvPr/>
        </p:nvGrpSpPr>
        <p:grpSpPr bwMode="auto">
          <a:xfrm>
            <a:off x="3338513" y="2849563"/>
            <a:ext cx="2300287" cy="655637"/>
            <a:chOff x="2743200" y="4836292"/>
            <a:chExt cx="3733800" cy="1183508"/>
          </a:xfrm>
        </p:grpSpPr>
        <p:sp>
          <p:nvSpPr>
            <p:cNvPr id="45" name="Куб 44"/>
            <p:cNvSpPr/>
            <p:nvPr/>
          </p:nvSpPr>
          <p:spPr>
            <a:xfrm>
              <a:off x="2743200" y="4882142"/>
              <a:ext cx="533399" cy="1137658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j-lt"/>
              </a:endParaRPr>
            </a:p>
          </p:txBody>
        </p:sp>
        <p:sp>
          <p:nvSpPr>
            <p:cNvPr id="46" name="Куб 45"/>
            <p:cNvSpPr/>
            <p:nvPr/>
          </p:nvSpPr>
          <p:spPr>
            <a:xfrm>
              <a:off x="5943601" y="4836292"/>
              <a:ext cx="533399" cy="1183508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j-lt"/>
              </a:endParaRPr>
            </a:p>
          </p:txBody>
        </p:sp>
      </p:grpSp>
      <p:grpSp>
        <p:nvGrpSpPr>
          <p:cNvPr id="30743" name="Группа 46"/>
          <p:cNvGrpSpPr>
            <a:grpSpLocks/>
          </p:cNvGrpSpPr>
          <p:nvPr/>
        </p:nvGrpSpPr>
        <p:grpSpPr bwMode="auto">
          <a:xfrm>
            <a:off x="4114800" y="2514600"/>
            <a:ext cx="781050" cy="569913"/>
            <a:chOff x="2971800" y="533400"/>
            <a:chExt cx="1371600" cy="1041914"/>
          </a:xfrm>
        </p:grpSpPr>
        <p:grpSp>
          <p:nvGrpSpPr>
            <p:cNvPr id="30744" name="Группа 43"/>
            <p:cNvGrpSpPr>
              <a:grpSpLocks/>
            </p:cNvGrpSpPr>
            <p:nvPr/>
          </p:nvGrpSpPr>
          <p:grpSpPr bwMode="auto">
            <a:xfrm rot="10800000">
              <a:off x="2971800" y="990600"/>
              <a:ext cx="381000" cy="266700"/>
              <a:chOff x="4114800" y="838200"/>
              <a:chExt cx="381000" cy="266700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4105507" y="990352"/>
                <a:ext cx="228600" cy="1131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Овал 65"/>
              <p:cNvSpPr/>
              <p:nvPr/>
            </p:nvSpPr>
            <p:spPr>
              <a:xfrm>
                <a:off x="4258835" y="830728"/>
                <a:ext cx="228600" cy="226377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</p:grpSp>
        <p:grpSp>
          <p:nvGrpSpPr>
            <p:cNvPr id="31" name="Группа 19"/>
            <p:cNvGrpSpPr/>
            <p:nvPr/>
          </p:nvGrpSpPr>
          <p:grpSpPr>
            <a:xfrm>
              <a:off x="3276600" y="533400"/>
              <a:ext cx="695156" cy="1041914"/>
              <a:chOff x="1285852" y="1000108"/>
              <a:chExt cx="695156" cy="1041914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 rot="16200000" flipH="1">
                <a:off x="1393010" y="1821644"/>
                <a:ext cx="357190" cy="2"/>
              </a:xfrm>
              <a:prstGeom prst="line">
                <a:avLst/>
              </a:prstGeom>
              <a:solidFill>
                <a:srgbClr val="00B0F0"/>
              </a:solidFill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rot="16200000" flipH="1">
                <a:off x="1535886" y="1821646"/>
                <a:ext cx="357192" cy="2"/>
              </a:xfrm>
              <a:prstGeom prst="line">
                <a:avLst/>
              </a:prstGeom>
              <a:solidFill>
                <a:srgbClr val="00B0F0"/>
              </a:solidFill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Группа 29"/>
              <p:cNvGrpSpPr/>
              <p:nvPr/>
            </p:nvGrpSpPr>
            <p:grpSpPr>
              <a:xfrm>
                <a:off x="1285852" y="1000108"/>
                <a:ext cx="695156" cy="647829"/>
                <a:chOff x="1285852" y="1000108"/>
                <a:chExt cx="695156" cy="647829"/>
              </a:xfrm>
            </p:grpSpPr>
            <p:sp>
              <p:nvSpPr>
                <p:cNvPr id="57" name="Овал 56"/>
                <p:cNvSpPr/>
                <p:nvPr/>
              </p:nvSpPr>
              <p:spPr>
                <a:xfrm>
                  <a:off x="1285852" y="1018103"/>
                  <a:ext cx="695156" cy="62983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j-lt"/>
                  </a:endParaRPr>
                </a:p>
              </p:txBody>
            </p:sp>
            <p:sp>
              <p:nvSpPr>
                <p:cNvPr id="58" name="Хорда 57"/>
                <p:cNvSpPr/>
                <p:nvPr/>
              </p:nvSpPr>
              <p:spPr>
                <a:xfrm rot="21033689">
                  <a:off x="1386436" y="1000108"/>
                  <a:ext cx="460493" cy="555013"/>
                </a:xfrm>
                <a:prstGeom prst="chord">
                  <a:avLst>
                    <a:gd name="adj1" fmla="val 3047209"/>
                    <a:gd name="adj2" fmla="val 8376248"/>
                  </a:avLst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j-lt"/>
                  </a:endParaRPr>
                </a:p>
              </p:txBody>
            </p:sp>
            <p:grpSp>
              <p:nvGrpSpPr>
                <p:cNvPr id="34" name="Группа 38"/>
                <p:cNvGrpSpPr/>
                <p:nvPr/>
              </p:nvGrpSpPr>
              <p:grpSpPr>
                <a:xfrm>
                  <a:off x="1660167" y="1163450"/>
                  <a:ext cx="234465" cy="224846"/>
                  <a:chOff x="1905000" y="1219200"/>
                  <a:chExt cx="334114" cy="353637"/>
                </a:xfrm>
              </p:grpSpPr>
              <p:sp>
                <p:nvSpPr>
                  <p:cNvPr id="63" name="Хорда 62"/>
                  <p:cNvSpPr/>
                  <p:nvPr/>
                </p:nvSpPr>
                <p:spPr>
                  <a:xfrm rot="7252758">
                    <a:off x="1895238" y="1228962"/>
                    <a:ext cx="353637" cy="334114"/>
                  </a:xfrm>
                  <a:prstGeom prst="chord">
                    <a:avLst>
                      <a:gd name="adj1" fmla="val 2896432"/>
                      <a:gd name="adj2" fmla="val 14543188"/>
                    </a:avLst>
                  </a:prstGeom>
                  <a:solidFill>
                    <a:schemeClr val="bg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j-lt"/>
                    </a:endParaRPr>
                  </a:p>
                </p:txBody>
              </p:sp>
              <p:sp>
                <p:nvSpPr>
                  <p:cNvPr id="64" name="Хорда 63"/>
                  <p:cNvSpPr/>
                  <p:nvPr/>
                </p:nvSpPr>
                <p:spPr>
                  <a:xfrm rot="7252758">
                    <a:off x="1934523" y="1331793"/>
                    <a:ext cx="286123" cy="184041"/>
                  </a:xfrm>
                  <a:prstGeom prst="chord">
                    <a:avLst>
                      <a:gd name="adj1" fmla="val 2896432"/>
                      <a:gd name="adj2" fmla="val 14543188"/>
                    </a:avLst>
                  </a:prstGeom>
                  <a:solidFill>
                    <a:srgbClr val="FF000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j-lt"/>
                    </a:endParaRPr>
                  </a:p>
                </p:txBody>
              </p:sp>
            </p:grpSp>
            <p:grpSp>
              <p:nvGrpSpPr>
                <p:cNvPr id="35" name="Группа 41"/>
                <p:cNvGrpSpPr/>
                <p:nvPr/>
              </p:nvGrpSpPr>
              <p:grpSpPr>
                <a:xfrm>
                  <a:off x="1339326" y="1163450"/>
                  <a:ext cx="234465" cy="224846"/>
                  <a:chOff x="1905000" y="1219200"/>
                  <a:chExt cx="334114" cy="353637"/>
                </a:xfrm>
              </p:grpSpPr>
              <p:sp>
                <p:nvSpPr>
                  <p:cNvPr id="61" name="Хорда 60"/>
                  <p:cNvSpPr/>
                  <p:nvPr/>
                </p:nvSpPr>
                <p:spPr>
                  <a:xfrm rot="7252758">
                    <a:off x="1895238" y="1228962"/>
                    <a:ext cx="353637" cy="334114"/>
                  </a:xfrm>
                  <a:prstGeom prst="chord">
                    <a:avLst>
                      <a:gd name="adj1" fmla="val 2896432"/>
                      <a:gd name="adj2" fmla="val 14543188"/>
                    </a:avLst>
                  </a:prstGeom>
                  <a:solidFill>
                    <a:schemeClr val="bg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j-lt"/>
                    </a:endParaRPr>
                  </a:p>
                </p:txBody>
              </p:sp>
              <p:sp>
                <p:nvSpPr>
                  <p:cNvPr id="62" name="Хорда 61"/>
                  <p:cNvSpPr/>
                  <p:nvPr/>
                </p:nvSpPr>
                <p:spPr>
                  <a:xfrm rot="7252758">
                    <a:off x="1934523" y="1331793"/>
                    <a:ext cx="286123" cy="184041"/>
                  </a:xfrm>
                  <a:prstGeom prst="chord">
                    <a:avLst>
                      <a:gd name="adj1" fmla="val 2896432"/>
                      <a:gd name="adj2" fmla="val 14543188"/>
                    </a:avLst>
                  </a:prstGeom>
                  <a:solidFill>
                    <a:srgbClr val="FF000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j-lt"/>
                    </a:endParaRPr>
                  </a:p>
                </p:txBody>
              </p:sp>
            </p:grpSp>
          </p:grpSp>
          <p:sp>
            <p:nvSpPr>
              <p:cNvPr id="55" name="Хорда 54"/>
              <p:cNvSpPr/>
              <p:nvPr/>
            </p:nvSpPr>
            <p:spPr>
              <a:xfrm rot="14220000" flipH="1">
                <a:off x="1730765" y="1862374"/>
                <a:ext cx="134178" cy="225118"/>
              </a:xfrm>
              <a:prstGeom prst="chord">
                <a:avLst>
                  <a:gd name="adj1" fmla="val 2425281"/>
                  <a:gd name="adj2" fmla="val 14955475"/>
                </a:avLst>
              </a:prstGeom>
              <a:solidFill>
                <a:srgbClr val="00B0F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56" name="Хорда 55"/>
              <p:cNvSpPr/>
              <p:nvPr/>
            </p:nvSpPr>
            <p:spPr>
              <a:xfrm rot="7380000">
                <a:off x="1451483" y="1862374"/>
                <a:ext cx="134178" cy="225117"/>
              </a:xfrm>
              <a:prstGeom prst="chord">
                <a:avLst>
                  <a:gd name="adj1" fmla="val 2425281"/>
                  <a:gd name="adj2" fmla="val 14955475"/>
                </a:avLst>
              </a:prstGeom>
              <a:solidFill>
                <a:srgbClr val="00B0F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</p:grp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3961472" y="838139"/>
              <a:ext cx="228600" cy="113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4114800" y="687221"/>
              <a:ext cx="228600" cy="226377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j-lt"/>
              </a:endParaRPr>
            </a:p>
          </p:txBody>
        </p:sp>
      </p:grpSp>
      <p:grpSp>
        <p:nvGrpSpPr>
          <p:cNvPr id="30750" name="Группа 67"/>
          <p:cNvGrpSpPr>
            <a:grpSpLocks/>
          </p:cNvGrpSpPr>
          <p:nvPr/>
        </p:nvGrpSpPr>
        <p:grpSpPr bwMode="auto">
          <a:xfrm>
            <a:off x="4572000" y="3505200"/>
            <a:ext cx="1224136" cy="369332"/>
            <a:chOff x="1493422" y="2818699"/>
            <a:chExt cx="3606437" cy="1130823"/>
          </a:xfrm>
        </p:grpSpPr>
        <p:sp>
          <p:nvSpPr>
            <p:cNvPr id="30751" name="TextBox 68"/>
            <p:cNvSpPr txBox="1">
              <a:spLocks noChangeArrowheads="1"/>
            </p:cNvSpPr>
            <p:nvPr/>
          </p:nvSpPr>
          <p:spPr bwMode="auto">
            <a:xfrm>
              <a:off x="1493422" y="2818699"/>
              <a:ext cx="3606437" cy="1130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+mj-lt"/>
                </a:rPr>
                <a:t>P</a:t>
              </a:r>
              <a:r>
                <a:rPr lang="ru-RU" dirty="0">
                  <a:latin typeface="+mj-lt"/>
                </a:rPr>
                <a:t>=</a:t>
              </a:r>
              <a:r>
                <a:rPr lang="en-US" dirty="0">
                  <a:latin typeface="+mj-lt"/>
                </a:rPr>
                <a:t>mg</a:t>
              </a:r>
              <a:endParaRPr lang="ru-RU" dirty="0">
                <a:latin typeface="+mj-lt"/>
              </a:endParaRPr>
            </a:p>
          </p:txBody>
        </p:sp>
        <p:cxnSp>
          <p:nvCxnSpPr>
            <p:cNvPr id="70" name="Прямая со стрелкой 69"/>
            <p:cNvCxnSpPr/>
            <p:nvPr/>
          </p:nvCxnSpPr>
          <p:spPr>
            <a:xfrm>
              <a:off x="1717915" y="2818699"/>
              <a:ext cx="45834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Прямая со стрелкой 72"/>
          <p:cNvCxnSpPr/>
          <p:nvPr/>
        </p:nvCxnSpPr>
        <p:spPr>
          <a:xfrm rot="5400000" flipH="1" flipV="1">
            <a:off x="3959225" y="2441575"/>
            <a:ext cx="10731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5029200" y="3581400"/>
            <a:ext cx="15557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5" name="Прямоугольник 87"/>
          <p:cNvSpPr>
            <a:spLocks noChangeArrowheads="1"/>
          </p:cNvSpPr>
          <p:nvPr/>
        </p:nvSpPr>
        <p:spPr bwMode="auto">
          <a:xfrm>
            <a:off x="4724400" y="1752600"/>
            <a:ext cx="870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j-lt"/>
              </a:rPr>
              <a:t>F</a:t>
            </a:r>
            <a:r>
              <a:rPr lang="ru-RU" sz="900">
                <a:latin typeface="+mj-lt"/>
              </a:rPr>
              <a:t>у</a:t>
            </a:r>
            <a:r>
              <a:rPr lang="ru-RU">
                <a:latin typeface="+mj-lt"/>
              </a:rPr>
              <a:t>=</a:t>
            </a:r>
            <a:r>
              <a:rPr lang="en-US">
                <a:latin typeface="+mj-lt"/>
              </a:rPr>
              <a:t>k∆l</a:t>
            </a:r>
            <a:endParaRPr lang="ru-RU">
              <a:latin typeface="+mj-lt"/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>
            <a:off x="4800600" y="1828800"/>
            <a:ext cx="15557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rot="5400000">
            <a:off x="3925094" y="3618706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58" name="Группа 10"/>
          <p:cNvGrpSpPr>
            <a:grpSpLocks/>
          </p:cNvGrpSpPr>
          <p:nvPr/>
        </p:nvGrpSpPr>
        <p:grpSpPr bwMode="auto">
          <a:xfrm>
            <a:off x="3429001" y="533400"/>
            <a:ext cx="881543" cy="4263752"/>
            <a:chOff x="-212777" y="867747"/>
            <a:chExt cx="3053743" cy="5612105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756832" y="867747"/>
              <a:ext cx="2084134" cy="5612105"/>
            </a:xfrm>
            <a:prstGeom prst="rect">
              <a:avLst/>
            </a:prstGeom>
            <a:noFill/>
          </p:spPr>
          <p:txBody>
            <a:bodyPr vert="wordArtVert"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  <a:cs typeface="Courier New" pitchFamily="49" charset="0"/>
                </a:rPr>
                <a:t>Упругости</a:t>
              </a: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-212777" y="1079241"/>
              <a:ext cx="2084134" cy="5305831"/>
            </a:xfrm>
            <a:prstGeom prst="rect">
              <a:avLst/>
            </a:prstGeom>
            <a:noFill/>
          </p:spPr>
          <p:txBody>
            <a:bodyPr vert="wordArtVert"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  <a:cs typeface="Courier New" pitchFamily="49" charset="0"/>
                </a:rPr>
                <a:t>Сила</a:t>
              </a:r>
            </a:p>
          </p:txBody>
        </p:sp>
      </p:grpSp>
      <p:grpSp>
        <p:nvGrpSpPr>
          <p:cNvPr id="30761" name="Группа 95"/>
          <p:cNvGrpSpPr>
            <a:grpSpLocks/>
          </p:cNvGrpSpPr>
          <p:nvPr/>
        </p:nvGrpSpPr>
        <p:grpSpPr bwMode="auto">
          <a:xfrm>
            <a:off x="7086600" y="3352800"/>
            <a:ext cx="1743075" cy="495300"/>
            <a:chOff x="2819400" y="4419600"/>
            <a:chExt cx="5257800" cy="1499114"/>
          </a:xfrm>
        </p:grpSpPr>
        <p:grpSp>
          <p:nvGrpSpPr>
            <p:cNvPr id="30762" name="Группа 7"/>
            <p:cNvGrpSpPr>
              <a:grpSpLocks/>
            </p:cNvGrpSpPr>
            <p:nvPr/>
          </p:nvGrpSpPr>
          <p:grpSpPr bwMode="auto">
            <a:xfrm>
              <a:off x="6705600" y="4876800"/>
              <a:ext cx="1371600" cy="1041914"/>
              <a:chOff x="2971800" y="533400"/>
              <a:chExt cx="1371600" cy="1041914"/>
            </a:xfrm>
          </p:grpSpPr>
          <p:grpSp>
            <p:nvGrpSpPr>
              <p:cNvPr id="30763" name="Группа 43"/>
              <p:cNvGrpSpPr>
                <a:grpSpLocks/>
              </p:cNvGrpSpPr>
              <p:nvPr/>
            </p:nvGrpSpPr>
            <p:grpSpPr bwMode="auto">
              <a:xfrm rot="10800000">
                <a:off x="2971800" y="990600"/>
                <a:ext cx="381000" cy="266700"/>
                <a:chOff x="4114800" y="838200"/>
                <a:chExt cx="381000" cy="266700"/>
              </a:xfrm>
            </p:grpSpPr>
            <p:cxnSp>
              <p:nvCxnSpPr>
                <p:cNvPr id="117" name="Прямая соединительная линия 116"/>
                <p:cNvCxnSpPr/>
                <p:nvPr/>
              </p:nvCxnSpPr>
              <p:spPr>
                <a:xfrm flipV="1">
                  <a:off x="4115424" y="991063"/>
                  <a:ext cx="225062" cy="11531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Овал 117"/>
                <p:cNvSpPr/>
                <p:nvPr/>
              </p:nvSpPr>
              <p:spPr>
                <a:xfrm>
                  <a:off x="4268657" y="837307"/>
                  <a:ext cx="225062" cy="230634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j-lt"/>
                  </a:endParaRPr>
                </a:p>
              </p:txBody>
            </p:sp>
          </p:grpSp>
          <p:grpSp>
            <p:nvGrpSpPr>
              <p:cNvPr id="48" name="Группа 19"/>
              <p:cNvGrpSpPr/>
              <p:nvPr/>
            </p:nvGrpSpPr>
            <p:grpSpPr>
              <a:xfrm>
                <a:off x="3276600" y="533400"/>
                <a:ext cx="695156" cy="1041914"/>
                <a:chOff x="1285852" y="1000108"/>
                <a:chExt cx="695156" cy="1041914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 rot="16200000" flipH="1">
                  <a:off x="1393010" y="1821644"/>
                  <a:ext cx="357190" cy="2"/>
                </a:xfrm>
                <a:prstGeom prst="line">
                  <a:avLst/>
                </a:prstGeom>
                <a:solidFill>
                  <a:srgbClr val="00B0F0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 rot="16200000" flipH="1">
                  <a:off x="1535886" y="1821646"/>
                  <a:ext cx="357192" cy="2"/>
                </a:xfrm>
                <a:prstGeom prst="line">
                  <a:avLst/>
                </a:prstGeom>
                <a:solidFill>
                  <a:srgbClr val="00B0F0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" name="Группа 29"/>
                <p:cNvGrpSpPr/>
                <p:nvPr/>
              </p:nvGrpSpPr>
              <p:grpSpPr>
                <a:xfrm>
                  <a:off x="1285852" y="1000108"/>
                  <a:ext cx="695156" cy="647829"/>
                  <a:chOff x="1285852" y="1000108"/>
                  <a:chExt cx="695156" cy="647829"/>
                </a:xfrm>
              </p:grpSpPr>
              <p:sp>
                <p:nvSpPr>
                  <p:cNvPr id="109" name="Овал 108"/>
                  <p:cNvSpPr/>
                  <p:nvPr/>
                </p:nvSpPr>
                <p:spPr>
                  <a:xfrm>
                    <a:off x="1285852" y="1018103"/>
                    <a:ext cx="695156" cy="629834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j-lt"/>
                    </a:endParaRPr>
                  </a:p>
                </p:txBody>
              </p:sp>
              <p:sp>
                <p:nvSpPr>
                  <p:cNvPr id="110" name="Хорда 109"/>
                  <p:cNvSpPr/>
                  <p:nvPr/>
                </p:nvSpPr>
                <p:spPr>
                  <a:xfrm rot="21033689">
                    <a:off x="1386436" y="1000108"/>
                    <a:ext cx="460493" cy="555013"/>
                  </a:xfrm>
                  <a:prstGeom prst="chord">
                    <a:avLst>
                      <a:gd name="adj1" fmla="val 3047209"/>
                      <a:gd name="adj2" fmla="val 8376248"/>
                    </a:avLst>
                  </a:prstGeom>
                  <a:solidFill>
                    <a:schemeClr val="bg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j-lt"/>
                    </a:endParaRPr>
                  </a:p>
                </p:txBody>
              </p:sp>
              <p:grpSp>
                <p:nvGrpSpPr>
                  <p:cNvPr id="54" name="Группа 38"/>
                  <p:cNvGrpSpPr/>
                  <p:nvPr/>
                </p:nvGrpSpPr>
                <p:grpSpPr>
                  <a:xfrm>
                    <a:off x="1660167" y="1163450"/>
                    <a:ext cx="234465" cy="224846"/>
                    <a:chOff x="1905000" y="1219200"/>
                    <a:chExt cx="334114" cy="353637"/>
                  </a:xfrm>
                </p:grpSpPr>
                <p:sp>
                  <p:nvSpPr>
                    <p:cNvPr id="115" name="Хорда 114"/>
                    <p:cNvSpPr/>
                    <p:nvPr/>
                  </p:nvSpPr>
                  <p:spPr>
                    <a:xfrm rot="7252758">
                      <a:off x="1895238" y="1228962"/>
                      <a:ext cx="353637" cy="334114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j-lt"/>
                      </a:endParaRPr>
                    </a:p>
                  </p:txBody>
                </p:sp>
                <p:sp>
                  <p:nvSpPr>
                    <p:cNvPr id="116" name="Хорда 115"/>
                    <p:cNvSpPr/>
                    <p:nvPr/>
                  </p:nvSpPr>
                  <p:spPr>
                    <a:xfrm rot="7252758">
                      <a:off x="1934523" y="1331793"/>
                      <a:ext cx="286123" cy="184041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rgbClr val="FF0000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59" name="Группа 41"/>
                  <p:cNvGrpSpPr/>
                  <p:nvPr/>
                </p:nvGrpSpPr>
                <p:grpSpPr>
                  <a:xfrm>
                    <a:off x="1339326" y="1163450"/>
                    <a:ext cx="234465" cy="224846"/>
                    <a:chOff x="1905000" y="1219200"/>
                    <a:chExt cx="334114" cy="353637"/>
                  </a:xfrm>
                </p:grpSpPr>
                <p:sp>
                  <p:nvSpPr>
                    <p:cNvPr id="113" name="Хорда 112"/>
                    <p:cNvSpPr/>
                    <p:nvPr/>
                  </p:nvSpPr>
                  <p:spPr>
                    <a:xfrm rot="7252758">
                      <a:off x="1895238" y="1228962"/>
                      <a:ext cx="353637" cy="334114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j-lt"/>
                      </a:endParaRPr>
                    </a:p>
                  </p:txBody>
                </p:sp>
                <p:sp>
                  <p:nvSpPr>
                    <p:cNvPr id="114" name="Хорда 113"/>
                    <p:cNvSpPr/>
                    <p:nvPr/>
                  </p:nvSpPr>
                  <p:spPr>
                    <a:xfrm rot="7252758">
                      <a:off x="1934523" y="1331793"/>
                      <a:ext cx="286123" cy="184041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rgbClr val="FF0000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107" name="Хорда 106"/>
                <p:cNvSpPr/>
                <p:nvPr/>
              </p:nvSpPr>
              <p:spPr>
                <a:xfrm rot="14220000" flipH="1">
                  <a:off x="1730765" y="1862374"/>
                  <a:ext cx="134178" cy="225118"/>
                </a:xfrm>
                <a:prstGeom prst="chord">
                  <a:avLst>
                    <a:gd name="adj1" fmla="val 2425281"/>
                    <a:gd name="adj2" fmla="val 14955475"/>
                  </a:avLst>
                </a:prstGeom>
                <a:solidFill>
                  <a:srgbClr val="00B0F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j-lt"/>
                  </a:endParaRPr>
                </a:p>
              </p:txBody>
            </p:sp>
            <p:sp>
              <p:nvSpPr>
                <p:cNvPr id="108" name="Хорда 107"/>
                <p:cNvSpPr/>
                <p:nvPr/>
              </p:nvSpPr>
              <p:spPr>
                <a:xfrm rot="7380000">
                  <a:off x="1451483" y="1862374"/>
                  <a:ext cx="134178" cy="225117"/>
                </a:xfrm>
                <a:prstGeom prst="chord">
                  <a:avLst>
                    <a:gd name="adj1" fmla="val 2425281"/>
                    <a:gd name="adj2" fmla="val 14955475"/>
                  </a:avLst>
                </a:prstGeom>
                <a:solidFill>
                  <a:srgbClr val="00B0F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j-lt"/>
                  </a:endParaRPr>
                </a:p>
              </p:txBody>
            </p:sp>
          </p:grpSp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3965108" y="835366"/>
                <a:ext cx="225059" cy="1153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Овал 102"/>
              <p:cNvSpPr/>
              <p:nvPr/>
            </p:nvSpPr>
            <p:spPr>
              <a:xfrm>
                <a:off x="4113551" y="686417"/>
                <a:ext cx="229849" cy="225827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</p:grpSp>
        <p:sp>
          <p:nvSpPr>
            <p:cNvPr id="98" name="Куб 97"/>
            <p:cNvSpPr/>
            <p:nvPr/>
          </p:nvSpPr>
          <p:spPr>
            <a:xfrm>
              <a:off x="2819400" y="4419600"/>
              <a:ext cx="3122118" cy="1369384"/>
            </a:xfrm>
            <a:prstGeom prst="cube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j-lt"/>
              </a:endParaRPr>
            </a:p>
          </p:txBody>
        </p:sp>
        <p:cxnSp>
          <p:nvCxnSpPr>
            <p:cNvPr id="99" name="Прямая соединительная линия 98"/>
            <p:cNvCxnSpPr>
              <a:endCxn id="118" idx="6"/>
            </p:cNvCxnSpPr>
            <p:nvPr/>
          </p:nvCxnSpPr>
          <p:spPr>
            <a:xfrm>
              <a:off x="5793075" y="5106695"/>
              <a:ext cx="914607" cy="379582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Прямая со стрелкой 118"/>
          <p:cNvCxnSpPr/>
          <p:nvPr/>
        </p:nvCxnSpPr>
        <p:spPr>
          <a:xfrm rot="10800000">
            <a:off x="6477000" y="3657600"/>
            <a:ext cx="995363" cy="1588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2" name="TextBox 120"/>
          <p:cNvSpPr txBox="1">
            <a:spLocks noChangeArrowheads="1"/>
          </p:cNvSpPr>
          <p:nvPr/>
        </p:nvSpPr>
        <p:spPr bwMode="auto">
          <a:xfrm>
            <a:off x="9534525" y="2733675"/>
            <a:ext cx="9350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5400">
              <a:latin typeface="+mj-lt"/>
            </a:endParaRPr>
          </a:p>
        </p:txBody>
      </p:sp>
      <p:sp>
        <p:nvSpPr>
          <p:cNvPr id="30773" name="Прямоугольник 124"/>
          <p:cNvSpPr>
            <a:spLocks noChangeArrowheads="1"/>
          </p:cNvSpPr>
          <p:nvPr/>
        </p:nvSpPr>
        <p:spPr bwMode="auto">
          <a:xfrm>
            <a:off x="6324600" y="31242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+mj-lt"/>
              </a:rPr>
              <a:t>F</a:t>
            </a:r>
            <a:r>
              <a:rPr lang="ru-RU" sz="1400">
                <a:latin typeface="+mj-lt"/>
              </a:rPr>
              <a:t>тр</a:t>
            </a:r>
          </a:p>
        </p:txBody>
      </p:sp>
      <p:cxnSp>
        <p:nvCxnSpPr>
          <p:cNvPr id="126" name="Прямая со стрелкой 125"/>
          <p:cNvCxnSpPr/>
          <p:nvPr/>
        </p:nvCxnSpPr>
        <p:spPr>
          <a:xfrm>
            <a:off x="6400800" y="3124200"/>
            <a:ext cx="15557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75" name="Группа 10"/>
          <p:cNvGrpSpPr>
            <a:grpSpLocks/>
          </p:cNvGrpSpPr>
          <p:nvPr/>
        </p:nvGrpSpPr>
        <p:grpSpPr bwMode="auto">
          <a:xfrm>
            <a:off x="6934200" y="332656"/>
            <a:ext cx="1374801" cy="2867744"/>
            <a:chOff x="272031" y="1550504"/>
            <a:chExt cx="2479388" cy="4393096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914401" y="1550504"/>
              <a:ext cx="1837018" cy="4393096"/>
            </a:xfrm>
            <a:prstGeom prst="rect">
              <a:avLst/>
            </a:prstGeom>
            <a:noFill/>
          </p:spPr>
          <p:txBody>
            <a:bodyPr vert="wordArtVert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  <a:cs typeface="Courier New" pitchFamily="49" charset="0"/>
                </a:rPr>
                <a:t>Трения</a:t>
              </a: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272031" y="1752601"/>
              <a:ext cx="1837018" cy="3124199"/>
            </a:xfrm>
            <a:prstGeom prst="rect">
              <a:avLst/>
            </a:prstGeom>
            <a:noFill/>
          </p:spPr>
          <p:txBody>
            <a:bodyPr vert="wordArtVert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  <a:cs typeface="Courier New" pitchFamily="49" charset="0"/>
                </a:rPr>
                <a:t>Сила</a:t>
              </a:r>
            </a:p>
          </p:txBody>
        </p:sp>
      </p:grpSp>
      <p:sp>
        <p:nvSpPr>
          <p:cNvPr id="30778" name="WordArt 3"/>
          <p:cNvSpPr>
            <a:spLocks noChangeArrowheads="1" noChangeShapeType="1" noTextEdit="1"/>
          </p:cNvSpPr>
          <p:nvPr/>
        </p:nvSpPr>
        <p:spPr bwMode="auto">
          <a:xfrm>
            <a:off x="4267200" y="4191000"/>
            <a:ext cx="1752600" cy="304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6923C"/>
                </a:solidFill>
                <a:latin typeface="+mj-lt"/>
              </a:rPr>
              <a:t>Вес - сила</a:t>
            </a:r>
          </a:p>
        </p:txBody>
      </p:sp>
      <p:pic>
        <p:nvPicPr>
          <p:cNvPr id="30779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724400"/>
            <a:ext cx="1143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0" name="TextBox 138"/>
          <p:cNvSpPr txBox="1">
            <a:spLocks noChangeArrowheads="1"/>
          </p:cNvSpPr>
          <p:nvPr/>
        </p:nvSpPr>
        <p:spPr bwMode="auto">
          <a:xfrm>
            <a:off x="1676400" y="441960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+mj-lt"/>
              </a:rPr>
              <a:t>[F]=1</a:t>
            </a:r>
            <a:r>
              <a:rPr lang="ru-RU" sz="2000">
                <a:latin typeface="+mj-lt"/>
              </a:rPr>
              <a:t>Ньютон</a:t>
            </a:r>
          </a:p>
        </p:txBody>
      </p:sp>
      <p:grpSp>
        <p:nvGrpSpPr>
          <p:cNvPr id="30781" name="Группа 139"/>
          <p:cNvGrpSpPr>
            <a:grpSpLocks/>
          </p:cNvGrpSpPr>
          <p:nvPr/>
        </p:nvGrpSpPr>
        <p:grpSpPr bwMode="auto">
          <a:xfrm>
            <a:off x="1143000" y="5334000"/>
            <a:ext cx="3311525" cy="1393825"/>
            <a:chOff x="-29633" y="3269159"/>
            <a:chExt cx="5611283" cy="2592142"/>
          </a:xfrm>
        </p:grpSpPr>
        <p:grpSp>
          <p:nvGrpSpPr>
            <p:cNvPr id="30782" name="Группа 53"/>
            <p:cNvGrpSpPr>
              <a:grpSpLocks/>
            </p:cNvGrpSpPr>
            <p:nvPr/>
          </p:nvGrpSpPr>
          <p:grpSpPr bwMode="auto">
            <a:xfrm>
              <a:off x="228600" y="3269159"/>
              <a:ext cx="4648200" cy="1133805"/>
              <a:chOff x="762000" y="3269159"/>
              <a:chExt cx="4648200" cy="1133805"/>
            </a:xfrm>
          </p:grpSpPr>
          <p:cxnSp>
            <p:nvCxnSpPr>
              <p:cNvPr id="143" name="Прямая со стрелкой 142"/>
              <p:cNvCxnSpPr/>
              <p:nvPr/>
            </p:nvCxnSpPr>
            <p:spPr>
              <a:xfrm>
                <a:off x="837324" y="4039717"/>
                <a:ext cx="685944" cy="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784" name="Группа 52"/>
              <p:cNvGrpSpPr>
                <a:grpSpLocks/>
              </p:cNvGrpSpPr>
              <p:nvPr/>
            </p:nvGrpSpPr>
            <p:grpSpPr bwMode="auto">
              <a:xfrm>
                <a:off x="762000" y="3269159"/>
                <a:ext cx="4648200" cy="1133805"/>
                <a:chOff x="762000" y="3269159"/>
                <a:chExt cx="4648200" cy="1133805"/>
              </a:xfrm>
            </p:grpSpPr>
            <p:cxnSp>
              <p:nvCxnSpPr>
                <p:cNvPr id="145" name="Прямая со стрелкой 144"/>
                <p:cNvCxnSpPr/>
                <p:nvPr/>
              </p:nvCxnSpPr>
              <p:spPr>
                <a:xfrm>
                  <a:off x="4420368" y="4039717"/>
                  <a:ext cx="836582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786" name="Группа 51"/>
                <p:cNvGrpSpPr>
                  <a:grpSpLocks/>
                </p:cNvGrpSpPr>
                <p:nvPr/>
              </p:nvGrpSpPr>
              <p:grpSpPr bwMode="auto">
                <a:xfrm>
                  <a:off x="762000" y="3269159"/>
                  <a:ext cx="4648200" cy="1133805"/>
                  <a:chOff x="762000" y="3269159"/>
                  <a:chExt cx="4648200" cy="1133805"/>
                </a:xfrm>
              </p:grpSpPr>
              <p:sp>
                <p:nvSpPr>
                  <p:cNvPr id="147" name="Прямоугольник 146"/>
                  <p:cNvSpPr/>
                  <p:nvPr/>
                </p:nvSpPr>
                <p:spPr>
                  <a:xfrm>
                    <a:off x="1536717" y="3694294"/>
                    <a:ext cx="2894411" cy="70855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lnSpc>
                        <a:spcPts val="216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3200" dirty="0">
                        <a:solidFill>
                          <a:srgbClr val="FF0000"/>
                        </a:solidFill>
                        <a:latin typeface="+mj-lt"/>
                      </a:rPr>
                      <a:t> </a:t>
                    </a:r>
                    <a:r>
                      <a:rPr lang="en-US" dirty="0">
                        <a:solidFill>
                          <a:srgbClr val="FF0000"/>
                        </a:solidFill>
                        <a:latin typeface="+mj-lt"/>
                      </a:rPr>
                      <a:t>R=F</a:t>
                    </a:r>
                    <a:r>
                      <a:rPr lang="en-US" sz="1200" dirty="0">
                        <a:solidFill>
                          <a:srgbClr val="FF0000"/>
                        </a:solidFill>
                        <a:latin typeface="+mj-lt"/>
                      </a:rPr>
                      <a:t>1</a:t>
                    </a:r>
                    <a:r>
                      <a:rPr lang="en-US" dirty="0">
                        <a:solidFill>
                          <a:srgbClr val="FF0000"/>
                        </a:solidFill>
                        <a:latin typeface="+mj-lt"/>
                      </a:rPr>
                      <a:t>+F</a:t>
                    </a:r>
                    <a:r>
                      <a:rPr lang="en-US" sz="1200" dirty="0">
                        <a:solidFill>
                          <a:srgbClr val="FF0000"/>
                        </a:solidFill>
                        <a:latin typeface="+mj-lt"/>
                      </a:rPr>
                      <a:t>2</a:t>
                    </a:r>
                    <a:endParaRPr lang="ru-RU" sz="1200" dirty="0">
                      <a:solidFill>
                        <a:srgbClr val="FF0000"/>
                      </a:solidFill>
                      <a:latin typeface="+mj-lt"/>
                    </a:endParaRPr>
                  </a:p>
                </p:txBody>
              </p:sp>
              <p:grpSp>
                <p:nvGrpSpPr>
                  <p:cNvPr id="30788" name="Группа 48"/>
                  <p:cNvGrpSpPr>
                    <a:grpSpLocks/>
                  </p:cNvGrpSpPr>
                  <p:nvPr/>
                </p:nvGrpSpPr>
                <p:grpSpPr bwMode="auto">
                  <a:xfrm>
                    <a:off x="762000" y="3269159"/>
                    <a:ext cx="990600" cy="769441"/>
                    <a:chOff x="762000" y="3200400"/>
                    <a:chExt cx="990600" cy="769441"/>
                  </a:xfrm>
                </p:grpSpPr>
                <p:sp>
                  <p:nvSpPr>
                    <p:cNvPr id="30789" name="TextBox 1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2000" y="3200400"/>
                      <a:ext cx="990600" cy="7694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2000">
                          <a:latin typeface="+mj-lt"/>
                        </a:rPr>
                        <a:t>F</a:t>
                      </a:r>
                      <a:r>
                        <a:rPr lang="en-US" sz="1200">
                          <a:latin typeface="+mj-lt"/>
                        </a:rPr>
                        <a:t>2</a:t>
                      </a:r>
                      <a:endParaRPr lang="ru-RU" sz="1200">
                        <a:latin typeface="+mj-lt"/>
                      </a:endParaRPr>
                    </a:p>
                  </p:txBody>
                </p:sp>
                <p:cxnSp>
                  <p:nvCxnSpPr>
                    <p:cNvPr id="153" name="Прямая со стрелкой 152"/>
                    <p:cNvCxnSpPr/>
                    <p:nvPr/>
                  </p:nvCxnSpPr>
                  <p:spPr>
                    <a:xfrm rot="10800000" flipH="1" flipV="1">
                      <a:off x="837324" y="3277161"/>
                      <a:ext cx="45729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791" name="Группа 47"/>
                  <p:cNvGrpSpPr>
                    <a:grpSpLocks/>
                  </p:cNvGrpSpPr>
                  <p:nvPr/>
                </p:nvGrpSpPr>
                <p:grpSpPr bwMode="auto">
                  <a:xfrm>
                    <a:off x="4419600" y="3276600"/>
                    <a:ext cx="990600" cy="769441"/>
                    <a:chOff x="4419600" y="3276600"/>
                    <a:chExt cx="990600" cy="769441"/>
                  </a:xfrm>
                </p:grpSpPr>
                <p:sp>
                  <p:nvSpPr>
                    <p:cNvPr id="30792" name="TextBox 1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19600" y="3276600"/>
                      <a:ext cx="990600" cy="7694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2000">
                          <a:latin typeface="+mj-lt"/>
                        </a:rPr>
                        <a:t>F</a:t>
                      </a:r>
                      <a:r>
                        <a:rPr lang="en-US" sz="1200">
                          <a:latin typeface="+mj-lt"/>
                        </a:rPr>
                        <a:t>1</a:t>
                      </a:r>
                      <a:endParaRPr lang="ru-RU" sz="1200">
                        <a:latin typeface="+mj-lt"/>
                      </a:endParaRPr>
                    </a:p>
                  </p:txBody>
                </p:sp>
                <p:cxnSp>
                  <p:nvCxnSpPr>
                    <p:cNvPr id="151" name="Прямая со стрелкой 150"/>
                    <p:cNvCxnSpPr/>
                    <p:nvPr/>
                  </p:nvCxnSpPr>
                  <p:spPr>
                    <a:xfrm rot="10800000" flipH="1" flipV="1">
                      <a:off x="4573697" y="3354778"/>
                      <a:ext cx="454605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142" name="TextBox 141"/>
            <p:cNvSpPr txBox="1"/>
            <p:nvPr/>
          </p:nvSpPr>
          <p:spPr>
            <a:xfrm>
              <a:off x="-29633" y="4544691"/>
              <a:ext cx="5611283" cy="13166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Равнодействующая сила</a:t>
              </a:r>
            </a:p>
          </p:txBody>
        </p:sp>
      </p:grpSp>
      <p:sp>
        <p:nvSpPr>
          <p:cNvPr id="154" name="Прямоугольник 153"/>
          <p:cNvSpPr/>
          <p:nvPr/>
        </p:nvSpPr>
        <p:spPr>
          <a:xfrm>
            <a:off x="6553200" y="4343400"/>
            <a:ext cx="9906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72400" y="4114800"/>
            <a:ext cx="381000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ДИНАМОМЕТР</a:t>
            </a:r>
          </a:p>
        </p:txBody>
      </p:sp>
      <p:sp>
        <p:nvSpPr>
          <p:cNvPr id="30797" name="TextBox 155"/>
          <p:cNvSpPr txBox="1">
            <a:spLocks noChangeArrowheads="1"/>
          </p:cNvSpPr>
          <p:nvPr/>
        </p:nvSpPr>
        <p:spPr bwMode="auto">
          <a:xfrm>
            <a:off x="6629400" y="4343400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+mj-lt"/>
              </a:rPr>
              <a:t>Н</a:t>
            </a:r>
          </a:p>
        </p:txBody>
      </p:sp>
      <p:cxnSp>
        <p:nvCxnSpPr>
          <p:cNvPr id="157" name="Прямая соединительная линия 156"/>
          <p:cNvCxnSpPr/>
          <p:nvPr/>
        </p:nvCxnSpPr>
        <p:spPr>
          <a:xfrm>
            <a:off x="6705600" y="4800600"/>
            <a:ext cx="1762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6705600" y="4953000"/>
            <a:ext cx="106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>
            <a:off x="6705600" y="5257800"/>
            <a:ext cx="106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>
            <a:off x="6705600" y="5105400"/>
            <a:ext cx="1762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>
            <a:off x="6705600" y="5867400"/>
            <a:ext cx="106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>
            <a:off x="6705600" y="6019800"/>
            <a:ext cx="1762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/>
          <p:nvPr/>
        </p:nvCxnSpPr>
        <p:spPr>
          <a:xfrm>
            <a:off x="6705600" y="5410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250"/>
          <p:cNvCxnSpPr/>
          <p:nvPr/>
        </p:nvCxnSpPr>
        <p:spPr>
          <a:xfrm>
            <a:off x="6705600" y="5562600"/>
            <a:ext cx="106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единительная линия 252"/>
          <p:cNvCxnSpPr/>
          <p:nvPr/>
        </p:nvCxnSpPr>
        <p:spPr>
          <a:xfrm>
            <a:off x="6705600" y="5715000"/>
            <a:ext cx="1762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038600"/>
            <a:ext cx="4286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Прямоугольник 135">
            <a:hlinkClick r:id="rId4" action="ppaction://hlinksldjump"/>
          </p:cNvPr>
          <p:cNvSpPr/>
          <p:nvPr/>
        </p:nvSpPr>
        <p:spPr>
          <a:xfrm>
            <a:off x="304800" y="990600"/>
            <a:ext cx="609600" cy="281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37" name="Прямоугольник 136">
            <a:hlinkClick r:id="rId5" action="ppaction://hlinksldjump"/>
          </p:cNvPr>
          <p:cNvSpPr/>
          <p:nvPr/>
        </p:nvSpPr>
        <p:spPr>
          <a:xfrm>
            <a:off x="4932040" y="548680"/>
            <a:ext cx="706760" cy="367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38" name="Прямоугольник 137">
            <a:hlinkClick r:id="rId6" action="ppaction://hlinksldjump"/>
          </p:cNvPr>
          <p:cNvSpPr/>
          <p:nvPr/>
        </p:nvSpPr>
        <p:spPr>
          <a:xfrm>
            <a:off x="9144000" y="620688"/>
            <a:ext cx="1229816" cy="2862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59" name="Прямоугольник 158">
            <a:hlinkClick r:id="rId7" action="ppaction://hlinksldjump"/>
          </p:cNvPr>
          <p:cNvSpPr/>
          <p:nvPr/>
        </p:nvSpPr>
        <p:spPr>
          <a:xfrm>
            <a:off x="1295400" y="6096000"/>
            <a:ext cx="2971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Овал 46"/>
          <p:cNvSpPr/>
          <p:nvPr/>
        </p:nvSpPr>
        <p:spPr>
          <a:xfrm>
            <a:off x="4343400" y="609600"/>
            <a:ext cx="609600" cy="533400"/>
          </a:xfrm>
          <a:prstGeom prst="ellips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2743200" y="5638800"/>
            <a:ext cx="15087600" cy="4495800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rgbClr val="226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1748" name="Группа 10"/>
          <p:cNvGrpSpPr>
            <a:grpSpLocks/>
          </p:cNvGrpSpPr>
          <p:nvPr/>
        </p:nvGrpSpPr>
        <p:grpSpPr bwMode="auto">
          <a:xfrm>
            <a:off x="271463" y="1219200"/>
            <a:ext cx="1370012" cy="4191000"/>
            <a:chOff x="272031" y="1219200"/>
            <a:chExt cx="1369363" cy="4191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914400" y="1219200"/>
              <a:ext cx="726994" cy="4191000"/>
            </a:xfrm>
            <a:prstGeom prst="rect">
              <a:avLst/>
            </a:prstGeom>
            <a:noFill/>
          </p:spPr>
          <p:txBody>
            <a:bodyPr vert="wordArtVert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Тяжести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72031" y="1752600"/>
              <a:ext cx="794769" cy="3124200"/>
            </a:xfrm>
            <a:prstGeom prst="rect">
              <a:avLst/>
            </a:prstGeom>
            <a:noFill/>
          </p:spPr>
          <p:txBody>
            <a:bodyPr vert="wordArtVert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Сила</a:t>
              </a:r>
            </a:p>
          </p:txBody>
        </p:sp>
      </p:grpSp>
      <p:sp>
        <p:nvSpPr>
          <p:cNvPr id="31751" name="AutoShape 2" descr="Широкий диагональный 2"/>
          <p:cNvSpPr>
            <a:spLocks noChangeArrowheads="1"/>
          </p:cNvSpPr>
          <p:nvPr/>
        </p:nvSpPr>
        <p:spPr bwMode="auto">
          <a:xfrm rot="10800000">
            <a:off x="1828800" y="1676400"/>
            <a:ext cx="2362200" cy="1600200"/>
          </a:xfrm>
          <a:prstGeom prst="rtTriangle">
            <a:avLst/>
          </a:prstGeom>
          <a:pattFill prst="wdUpDiag">
            <a:fgClr>
              <a:srgbClr val="000000"/>
            </a:fgClr>
            <a:bgClr>
              <a:srgbClr val="FFFFFF"/>
            </a:bgClr>
          </a:pattFill>
          <a:ln w="57150">
            <a:solidFill>
              <a:srgbClr val="226C9A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grpSp>
        <p:nvGrpSpPr>
          <p:cNvPr id="31752" name="Группа 44"/>
          <p:cNvGrpSpPr>
            <a:grpSpLocks/>
          </p:cNvGrpSpPr>
          <p:nvPr/>
        </p:nvGrpSpPr>
        <p:grpSpPr bwMode="auto">
          <a:xfrm>
            <a:off x="3276600" y="635000"/>
            <a:ext cx="1371600" cy="1041400"/>
            <a:chOff x="2971800" y="533400"/>
            <a:chExt cx="1371600" cy="1041914"/>
          </a:xfrm>
        </p:grpSpPr>
        <p:grpSp>
          <p:nvGrpSpPr>
            <p:cNvPr id="31753" name="Группа 43"/>
            <p:cNvGrpSpPr>
              <a:grpSpLocks/>
            </p:cNvGrpSpPr>
            <p:nvPr/>
          </p:nvGrpSpPr>
          <p:grpSpPr bwMode="auto">
            <a:xfrm rot="10800000">
              <a:off x="2971800" y="990600"/>
              <a:ext cx="381000" cy="266700"/>
              <a:chOff x="4114800" y="838200"/>
              <a:chExt cx="381000" cy="266700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 flipV="1">
                <a:off x="4114800" y="990317"/>
                <a:ext cx="228600" cy="1143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Овал 42"/>
              <p:cNvSpPr/>
              <p:nvPr/>
            </p:nvSpPr>
            <p:spPr>
              <a:xfrm>
                <a:off x="4267200" y="837842"/>
                <a:ext cx="228600" cy="228713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3276600" y="533400"/>
              <a:ext cx="695156" cy="1041914"/>
              <a:chOff x="1285852" y="1000108"/>
              <a:chExt cx="695156" cy="1041914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rot="16200000" flipH="1">
                <a:off x="1393010" y="1821644"/>
                <a:ext cx="357190" cy="2"/>
              </a:xfrm>
              <a:prstGeom prst="line">
                <a:avLst/>
              </a:prstGeom>
              <a:solidFill>
                <a:srgbClr val="00B0F0"/>
              </a:solidFill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16200000" flipH="1">
                <a:off x="1535886" y="1821646"/>
                <a:ext cx="357192" cy="2"/>
              </a:xfrm>
              <a:prstGeom prst="line">
                <a:avLst/>
              </a:prstGeom>
              <a:solidFill>
                <a:srgbClr val="00B0F0"/>
              </a:solidFill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Группа 29"/>
              <p:cNvGrpSpPr/>
              <p:nvPr/>
            </p:nvGrpSpPr>
            <p:grpSpPr>
              <a:xfrm>
                <a:off x="1285852" y="1000108"/>
                <a:ext cx="695156" cy="647829"/>
                <a:chOff x="1285852" y="1000108"/>
                <a:chExt cx="695156" cy="647829"/>
              </a:xfrm>
            </p:grpSpPr>
            <p:sp>
              <p:nvSpPr>
                <p:cNvPr id="26" name="Овал 25"/>
                <p:cNvSpPr/>
                <p:nvPr/>
              </p:nvSpPr>
              <p:spPr>
                <a:xfrm>
                  <a:off x="1285852" y="1018103"/>
                  <a:ext cx="695156" cy="62983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7" name="Хорда 26"/>
                <p:cNvSpPr/>
                <p:nvPr/>
              </p:nvSpPr>
              <p:spPr>
                <a:xfrm rot="21033689">
                  <a:off x="1386436" y="1000108"/>
                  <a:ext cx="460493" cy="555013"/>
                </a:xfrm>
                <a:prstGeom prst="chord">
                  <a:avLst>
                    <a:gd name="adj1" fmla="val 3047209"/>
                    <a:gd name="adj2" fmla="val 8376248"/>
                  </a:avLst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grpSp>
              <p:nvGrpSpPr>
                <p:cNvPr id="8" name="Группа 38"/>
                <p:cNvGrpSpPr/>
                <p:nvPr/>
              </p:nvGrpSpPr>
              <p:grpSpPr>
                <a:xfrm>
                  <a:off x="1660167" y="1163450"/>
                  <a:ext cx="234465" cy="224846"/>
                  <a:chOff x="1905000" y="1219200"/>
                  <a:chExt cx="334114" cy="353637"/>
                </a:xfrm>
              </p:grpSpPr>
              <p:sp>
                <p:nvSpPr>
                  <p:cNvPr id="32" name="Хорда 31"/>
                  <p:cNvSpPr/>
                  <p:nvPr/>
                </p:nvSpPr>
                <p:spPr>
                  <a:xfrm rot="7252758">
                    <a:off x="1895238" y="1228962"/>
                    <a:ext cx="353637" cy="334114"/>
                  </a:xfrm>
                  <a:prstGeom prst="chord">
                    <a:avLst>
                      <a:gd name="adj1" fmla="val 2896432"/>
                      <a:gd name="adj2" fmla="val 14543188"/>
                    </a:avLst>
                  </a:prstGeom>
                  <a:solidFill>
                    <a:schemeClr val="bg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33" name="Хорда 32"/>
                  <p:cNvSpPr/>
                  <p:nvPr/>
                </p:nvSpPr>
                <p:spPr>
                  <a:xfrm rot="7252758">
                    <a:off x="1934523" y="1331793"/>
                    <a:ext cx="286123" cy="184041"/>
                  </a:xfrm>
                  <a:prstGeom prst="chord">
                    <a:avLst>
                      <a:gd name="adj1" fmla="val 2896432"/>
                      <a:gd name="adj2" fmla="val 14543188"/>
                    </a:avLst>
                  </a:prstGeom>
                  <a:solidFill>
                    <a:srgbClr val="FF000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1" name="Группа 41"/>
                <p:cNvGrpSpPr/>
                <p:nvPr/>
              </p:nvGrpSpPr>
              <p:grpSpPr>
                <a:xfrm>
                  <a:off x="1339326" y="1163450"/>
                  <a:ext cx="234465" cy="224846"/>
                  <a:chOff x="1905000" y="1219200"/>
                  <a:chExt cx="334114" cy="353637"/>
                </a:xfrm>
              </p:grpSpPr>
              <p:sp>
                <p:nvSpPr>
                  <p:cNvPr id="30" name="Хорда 29"/>
                  <p:cNvSpPr/>
                  <p:nvPr/>
                </p:nvSpPr>
                <p:spPr>
                  <a:xfrm rot="7252758">
                    <a:off x="1895238" y="1228962"/>
                    <a:ext cx="353637" cy="334114"/>
                  </a:xfrm>
                  <a:prstGeom prst="chord">
                    <a:avLst>
                      <a:gd name="adj1" fmla="val 2896432"/>
                      <a:gd name="adj2" fmla="val 14543188"/>
                    </a:avLst>
                  </a:prstGeom>
                  <a:solidFill>
                    <a:schemeClr val="bg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31" name="Хорда 30"/>
                  <p:cNvSpPr/>
                  <p:nvPr/>
                </p:nvSpPr>
                <p:spPr>
                  <a:xfrm rot="7252758">
                    <a:off x="1934523" y="1331793"/>
                    <a:ext cx="286123" cy="184041"/>
                  </a:xfrm>
                  <a:prstGeom prst="chord">
                    <a:avLst>
                      <a:gd name="adj1" fmla="val 2896432"/>
                      <a:gd name="adj2" fmla="val 14543188"/>
                    </a:avLst>
                  </a:prstGeom>
                  <a:solidFill>
                    <a:srgbClr val="FF000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24" name="Хорда 23"/>
              <p:cNvSpPr/>
              <p:nvPr/>
            </p:nvSpPr>
            <p:spPr>
              <a:xfrm rot="14220000" flipH="1">
                <a:off x="1730765" y="1862374"/>
                <a:ext cx="134178" cy="225118"/>
              </a:xfrm>
              <a:prstGeom prst="chord">
                <a:avLst>
                  <a:gd name="adj1" fmla="val 2425281"/>
                  <a:gd name="adj2" fmla="val 14955475"/>
                </a:avLst>
              </a:prstGeom>
              <a:solidFill>
                <a:srgbClr val="00B0F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" name="Хорда 24"/>
              <p:cNvSpPr/>
              <p:nvPr/>
            </p:nvSpPr>
            <p:spPr>
              <a:xfrm rot="7380000">
                <a:off x="1451483" y="1862374"/>
                <a:ext cx="134178" cy="225117"/>
              </a:xfrm>
              <a:prstGeom prst="chord">
                <a:avLst>
                  <a:gd name="adj1" fmla="val 2425281"/>
                  <a:gd name="adj2" fmla="val 14955475"/>
                </a:avLst>
              </a:prstGeom>
              <a:solidFill>
                <a:srgbClr val="00B0F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3962400" y="838350"/>
              <a:ext cx="228600" cy="1143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4114800" y="685875"/>
              <a:ext cx="228600" cy="228713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" name="Группа 54"/>
          <p:cNvGrpSpPr>
            <a:grpSpLocks/>
          </p:cNvGrpSpPr>
          <p:nvPr/>
        </p:nvGrpSpPr>
        <p:grpSpPr bwMode="auto">
          <a:xfrm>
            <a:off x="5029200" y="3657600"/>
            <a:ext cx="3124200" cy="1200150"/>
            <a:chOff x="4876800" y="3200400"/>
            <a:chExt cx="3124200" cy="1200329"/>
          </a:xfrm>
        </p:grpSpPr>
        <p:sp>
          <p:nvSpPr>
            <p:cNvPr id="31760" name="TextBox 50"/>
            <p:cNvSpPr txBox="1">
              <a:spLocks noChangeArrowheads="1"/>
            </p:cNvSpPr>
            <p:nvPr/>
          </p:nvSpPr>
          <p:spPr bwMode="auto">
            <a:xfrm>
              <a:off x="4876800" y="3200400"/>
              <a:ext cx="31242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7200" dirty="0">
                  <a:latin typeface="Cambria Math" pitchFamily="18" charset="0"/>
                </a:rPr>
                <a:t>F</a:t>
              </a:r>
              <a:r>
                <a:rPr lang="en-US" sz="3600" dirty="0">
                  <a:latin typeface="Cambria Math" pitchFamily="18" charset="0"/>
                </a:rPr>
                <a:t>T</a:t>
              </a:r>
              <a:r>
                <a:rPr lang="ru-RU" sz="7200" dirty="0">
                  <a:latin typeface="Cambria Math" pitchFamily="18" charset="0"/>
                </a:rPr>
                <a:t>=</a:t>
              </a:r>
              <a:r>
                <a:rPr lang="en-US" sz="7200" dirty="0">
                  <a:latin typeface="Cambria Math" pitchFamily="18" charset="0"/>
                </a:rPr>
                <a:t>mg</a:t>
              </a:r>
              <a:endParaRPr lang="ru-RU" sz="7200" dirty="0">
                <a:latin typeface="Cambria Math" pitchFamily="18" charset="0"/>
              </a:endParaRPr>
            </a:p>
          </p:txBody>
        </p:sp>
        <p:cxnSp>
          <p:nvCxnSpPr>
            <p:cNvPr id="53" name="Прямая со стрелкой 52"/>
            <p:cNvCxnSpPr/>
            <p:nvPr/>
          </p:nvCxnSpPr>
          <p:spPr>
            <a:xfrm>
              <a:off x="4953000" y="3352823"/>
              <a:ext cx="685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7239000" y="3505245"/>
              <a:ext cx="5334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Прямая со стрелкой 58"/>
          <p:cNvCxnSpPr/>
          <p:nvPr/>
        </p:nvCxnSpPr>
        <p:spPr>
          <a:xfrm rot="5400000">
            <a:off x="4001294" y="4304506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4" name="WordArt 3"/>
          <p:cNvSpPr>
            <a:spLocks noChangeArrowheads="1" noChangeShapeType="1" noTextEdit="1"/>
          </p:cNvSpPr>
          <p:nvPr/>
        </p:nvSpPr>
        <p:spPr bwMode="auto">
          <a:xfrm>
            <a:off x="1219200" y="6096000"/>
            <a:ext cx="7162800" cy="1190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9084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7CA8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Земля притягивает все тела</a:t>
            </a:r>
          </a:p>
        </p:txBody>
      </p:sp>
      <p:grpSp>
        <p:nvGrpSpPr>
          <p:cNvPr id="31765" name="Группа 66"/>
          <p:cNvGrpSpPr>
            <a:grpSpLocks/>
          </p:cNvGrpSpPr>
          <p:nvPr/>
        </p:nvGrpSpPr>
        <p:grpSpPr bwMode="auto">
          <a:xfrm>
            <a:off x="8077200" y="4800600"/>
            <a:ext cx="1066800" cy="1143000"/>
            <a:chOff x="7924800" y="4800600"/>
            <a:chExt cx="1066800" cy="1143000"/>
          </a:xfrm>
        </p:grpSpPr>
        <p:grpSp>
          <p:nvGrpSpPr>
            <p:cNvPr id="31766" name="Группа 33"/>
            <p:cNvGrpSpPr>
              <a:grpSpLocks/>
            </p:cNvGrpSpPr>
            <p:nvPr/>
          </p:nvGrpSpPr>
          <p:grpSpPr bwMode="auto">
            <a:xfrm>
              <a:off x="8382000" y="5105400"/>
              <a:ext cx="609600" cy="533400"/>
              <a:chOff x="2971800" y="533400"/>
              <a:chExt cx="1371600" cy="1041914"/>
            </a:xfrm>
          </p:grpSpPr>
          <p:grpSp>
            <p:nvGrpSpPr>
              <p:cNvPr id="31767" name="Группа 43"/>
              <p:cNvGrpSpPr>
                <a:grpSpLocks/>
              </p:cNvGrpSpPr>
              <p:nvPr/>
            </p:nvGrpSpPr>
            <p:grpSpPr bwMode="auto">
              <a:xfrm rot="10800000">
                <a:off x="2971800" y="990600"/>
                <a:ext cx="381000" cy="266700"/>
                <a:chOff x="4114800" y="838200"/>
                <a:chExt cx="381000" cy="266700"/>
              </a:xfrm>
            </p:grpSpPr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flipV="1">
                  <a:off x="4102893" y="1000830"/>
                  <a:ext cx="228600" cy="1147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Овал 64"/>
                <p:cNvSpPr/>
                <p:nvPr/>
              </p:nvSpPr>
              <p:spPr>
                <a:xfrm>
                  <a:off x="4256483" y="839581"/>
                  <a:ext cx="228600" cy="229469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6" name="Группа 19"/>
              <p:cNvGrpSpPr/>
              <p:nvPr/>
            </p:nvGrpSpPr>
            <p:grpSpPr>
              <a:xfrm>
                <a:off x="3276600" y="533400"/>
                <a:ext cx="695156" cy="1041914"/>
                <a:chOff x="1285852" y="1000108"/>
                <a:chExt cx="695156" cy="1041914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rot="16200000" flipH="1">
                  <a:off x="1393010" y="1821644"/>
                  <a:ext cx="357190" cy="2"/>
                </a:xfrm>
                <a:prstGeom prst="line">
                  <a:avLst/>
                </a:prstGeom>
                <a:solidFill>
                  <a:srgbClr val="00B0F0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16200000" flipH="1">
                  <a:off x="1535886" y="1821646"/>
                  <a:ext cx="357192" cy="2"/>
                </a:xfrm>
                <a:prstGeom prst="line">
                  <a:avLst/>
                </a:prstGeom>
                <a:solidFill>
                  <a:srgbClr val="00B0F0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Группа 29"/>
                <p:cNvGrpSpPr/>
                <p:nvPr/>
              </p:nvGrpSpPr>
              <p:grpSpPr>
                <a:xfrm>
                  <a:off x="1285852" y="1000108"/>
                  <a:ext cx="695156" cy="647829"/>
                  <a:chOff x="1285852" y="1000108"/>
                  <a:chExt cx="695156" cy="647829"/>
                </a:xfrm>
              </p:grpSpPr>
              <p:sp>
                <p:nvSpPr>
                  <p:cNvPr id="52" name="Овал 51"/>
                  <p:cNvSpPr/>
                  <p:nvPr/>
                </p:nvSpPr>
                <p:spPr>
                  <a:xfrm>
                    <a:off x="1285852" y="1018103"/>
                    <a:ext cx="695156" cy="629834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56" name="Хорда 55"/>
                  <p:cNvSpPr/>
                  <p:nvPr/>
                </p:nvSpPr>
                <p:spPr>
                  <a:xfrm rot="21033689">
                    <a:off x="1386436" y="1000108"/>
                    <a:ext cx="460493" cy="555013"/>
                  </a:xfrm>
                  <a:prstGeom prst="chord">
                    <a:avLst>
                      <a:gd name="adj1" fmla="val 3047209"/>
                      <a:gd name="adj2" fmla="val 8376248"/>
                    </a:avLst>
                  </a:prstGeom>
                  <a:solidFill>
                    <a:schemeClr val="bg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grpSp>
                <p:nvGrpSpPr>
                  <p:cNvPr id="18" name="Группа 38"/>
                  <p:cNvGrpSpPr/>
                  <p:nvPr/>
                </p:nvGrpSpPr>
                <p:grpSpPr>
                  <a:xfrm>
                    <a:off x="1660167" y="1163450"/>
                    <a:ext cx="234465" cy="224846"/>
                    <a:chOff x="1905000" y="1219200"/>
                    <a:chExt cx="334114" cy="353637"/>
                  </a:xfrm>
                </p:grpSpPr>
                <p:sp>
                  <p:nvSpPr>
                    <p:cNvPr id="62" name="Хорда 61"/>
                    <p:cNvSpPr/>
                    <p:nvPr/>
                  </p:nvSpPr>
                  <p:spPr>
                    <a:xfrm rot="7252758">
                      <a:off x="1895238" y="1228962"/>
                      <a:ext cx="353637" cy="334114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3" name="Хорда 62"/>
                    <p:cNvSpPr/>
                    <p:nvPr/>
                  </p:nvSpPr>
                  <p:spPr>
                    <a:xfrm rot="7252758">
                      <a:off x="1934523" y="1331793"/>
                      <a:ext cx="286123" cy="184041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rgbClr val="FF0000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9" name="Группа 41"/>
                  <p:cNvGrpSpPr/>
                  <p:nvPr/>
                </p:nvGrpSpPr>
                <p:grpSpPr>
                  <a:xfrm>
                    <a:off x="1339326" y="1163450"/>
                    <a:ext cx="234465" cy="224846"/>
                    <a:chOff x="1905000" y="1219200"/>
                    <a:chExt cx="334114" cy="353637"/>
                  </a:xfrm>
                </p:grpSpPr>
                <p:sp>
                  <p:nvSpPr>
                    <p:cNvPr id="60" name="Хорда 59"/>
                    <p:cNvSpPr/>
                    <p:nvPr/>
                  </p:nvSpPr>
                  <p:spPr>
                    <a:xfrm rot="7252758">
                      <a:off x="1895238" y="1228962"/>
                      <a:ext cx="353637" cy="334114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1" name="Хорда 60"/>
                    <p:cNvSpPr/>
                    <p:nvPr/>
                  </p:nvSpPr>
                  <p:spPr>
                    <a:xfrm rot="7252758">
                      <a:off x="1934523" y="1331793"/>
                      <a:ext cx="286123" cy="184041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rgbClr val="FF0000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</p:grpSp>
            <p:sp>
              <p:nvSpPr>
                <p:cNvPr id="49" name="Хорда 48"/>
                <p:cNvSpPr/>
                <p:nvPr/>
              </p:nvSpPr>
              <p:spPr>
                <a:xfrm rot="14220000" flipH="1">
                  <a:off x="1730765" y="1862374"/>
                  <a:ext cx="134178" cy="225118"/>
                </a:xfrm>
                <a:prstGeom prst="chord">
                  <a:avLst>
                    <a:gd name="adj1" fmla="val 2425281"/>
                    <a:gd name="adj2" fmla="val 14955475"/>
                  </a:avLst>
                </a:prstGeom>
                <a:solidFill>
                  <a:srgbClr val="00B0F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Хорда 49"/>
                <p:cNvSpPr/>
                <p:nvPr/>
              </p:nvSpPr>
              <p:spPr>
                <a:xfrm rot="7380000">
                  <a:off x="1451483" y="1862374"/>
                  <a:ext cx="134178" cy="225117"/>
                </a:xfrm>
                <a:prstGeom prst="chord">
                  <a:avLst>
                    <a:gd name="adj1" fmla="val 2425281"/>
                    <a:gd name="adj2" fmla="val 14955475"/>
                  </a:avLst>
                </a:prstGeom>
                <a:solidFill>
                  <a:srgbClr val="00B0F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cxnSp>
            <p:nvCxnSpPr>
              <p:cNvPr id="37" name="Прямая соединительная линия 36"/>
              <p:cNvCxnSpPr/>
              <p:nvPr/>
            </p:nvCxnSpPr>
            <p:spPr>
              <a:xfrm flipV="1">
                <a:off x="3961211" y="837292"/>
                <a:ext cx="228600" cy="1147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Овал 38"/>
              <p:cNvSpPr/>
              <p:nvPr/>
            </p:nvSpPr>
            <p:spPr>
              <a:xfrm>
                <a:off x="4114800" y="685347"/>
                <a:ext cx="228600" cy="229469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6" name="Стрелка влево 65">
              <a:hlinkClick r:id="rId3" action="ppaction://hlinksldjump"/>
            </p:cNvPr>
            <p:cNvSpPr/>
            <p:nvPr/>
          </p:nvSpPr>
          <p:spPr>
            <a:xfrm>
              <a:off x="7924800" y="4800600"/>
              <a:ext cx="1066800" cy="1143000"/>
            </a:xfrm>
            <a:prstGeom prst="leftArrow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0416 0.4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7"/>
          <p:cNvGrpSpPr/>
          <p:nvPr/>
        </p:nvGrpSpPr>
        <p:grpSpPr>
          <a:xfrm>
            <a:off x="1890080" y="4313886"/>
            <a:ext cx="6263320" cy="639114"/>
            <a:chOff x="2924175" y="5067300"/>
            <a:chExt cx="3352800" cy="381000"/>
          </a:xfrm>
          <a:noFill/>
          <a:effectLst/>
        </p:grpSpPr>
        <p:sp>
          <p:nvSpPr>
            <p:cNvPr id="40" name="Полилиния 39"/>
            <p:cNvSpPr/>
            <p:nvPr/>
          </p:nvSpPr>
          <p:spPr>
            <a:xfrm>
              <a:off x="2924175" y="5257800"/>
              <a:ext cx="3305175" cy="190500"/>
            </a:xfrm>
            <a:custGeom>
              <a:avLst/>
              <a:gdLst>
                <a:gd name="connsiteX0" fmla="*/ 0 w 3305175"/>
                <a:gd name="connsiteY0" fmla="*/ 0 h 190500"/>
                <a:gd name="connsiteX1" fmla="*/ 1676400 w 3305175"/>
                <a:gd name="connsiteY1" fmla="*/ 190500 h 190500"/>
                <a:gd name="connsiteX2" fmla="*/ 3305175 w 3305175"/>
                <a:gd name="connsiteY2" fmla="*/ 0 h 190500"/>
                <a:gd name="connsiteX3" fmla="*/ 3305175 w 3305175"/>
                <a:gd name="connsiteY3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5175" h="190500">
                  <a:moveTo>
                    <a:pt x="0" y="0"/>
                  </a:moveTo>
                  <a:cubicBezTo>
                    <a:pt x="562769" y="95250"/>
                    <a:pt x="1125538" y="190500"/>
                    <a:pt x="1676400" y="190500"/>
                  </a:cubicBezTo>
                  <a:cubicBezTo>
                    <a:pt x="2227262" y="190500"/>
                    <a:pt x="3305175" y="0"/>
                    <a:pt x="3305175" y="0"/>
                  </a:cubicBezTo>
                  <a:lnTo>
                    <a:pt x="3305175" y="0"/>
                  </a:lnTo>
                </a:path>
              </a:pathLst>
            </a:custGeom>
            <a:ln w="28575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2971800" y="5067300"/>
              <a:ext cx="3305175" cy="190500"/>
            </a:xfrm>
            <a:custGeom>
              <a:avLst/>
              <a:gdLst>
                <a:gd name="connsiteX0" fmla="*/ 0 w 3305175"/>
                <a:gd name="connsiteY0" fmla="*/ 0 h 190500"/>
                <a:gd name="connsiteX1" fmla="*/ 1676400 w 3305175"/>
                <a:gd name="connsiteY1" fmla="*/ 190500 h 190500"/>
                <a:gd name="connsiteX2" fmla="*/ 3305175 w 3305175"/>
                <a:gd name="connsiteY2" fmla="*/ 0 h 190500"/>
                <a:gd name="connsiteX3" fmla="*/ 3305175 w 3305175"/>
                <a:gd name="connsiteY3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5175" h="190500">
                  <a:moveTo>
                    <a:pt x="0" y="0"/>
                  </a:moveTo>
                  <a:cubicBezTo>
                    <a:pt x="562769" y="95250"/>
                    <a:pt x="1125538" y="190500"/>
                    <a:pt x="1676400" y="190500"/>
                  </a:cubicBezTo>
                  <a:cubicBezTo>
                    <a:pt x="2227262" y="190500"/>
                    <a:pt x="3305175" y="0"/>
                    <a:pt x="3305175" y="0"/>
                  </a:cubicBezTo>
                  <a:lnTo>
                    <a:pt x="3305175" y="0"/>
                  </a:lnTo>
                </a:path>
              </a:pathLst>
            </a:custGeom>
            <a:ln w="28575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5" name="Прямая соединительная линия 54"/>
            <p:cNvCxnSpPr>
              <a:stCxn id="40" idx="2"/>
              <a:endCxn id="44" idx="2"/>
            </p:cNvCxnSpPr>
            <p:nvPr/>
          </p:nvCxnSpPr>
          <p:spPr>
            <a:xfrm flipV="1">
              <a:off x="6229350" y="5067300"/>
              <a:ext cx="47625" cy="190500"/>
            </a:xfrm>
            <a:prstGeom prst="line">
              <a:avLst/>
            </a:prstGeom>
            <a:ln w="28575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>
              <a:stCxn id="40" idx="0"/>
              <a:endCxn id="44" idx="0"/>
            </p:cNvCxnSpPr>
            <p:nvPr/>
          </p:nvCxnSpPr>
          <p:spPr>
            <a:xfrm flipV="1">
              <a:off x="2924175" y="5067300"/>
              <a:ext cx="47625" cy="190500"/>
            </a:xfrm>
            <a:prstGeom prst="line">
              <a:avLst/>
            </a:prstGeom>
            <a:ln w="28575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Овал 6"/>
          <p:cNvSpPr/>
          <p:nvPr/>
        </p:nvSpPr>
        <p:spPr>
          <a:xfrm>
            <a:off x="-2743200" y="5791200"/>
            <a:ext cx="15087600" cy="4495800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rgbClr val="226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3796" name="Группа 10"/>
          <p:cNvGrpSpPr>
            <a:grpSpLocks/>
          </p:cNvGrpSpPr>
          <p:nvPr/>
        </p:nvGrpSpPr>
        <p:grpSpPr bwMode="auto">
          <a:xfrm>
            <a:off x="1588" y="762000"/>
            <a:ext cx="1370012" cy="5181600"/>
            <a:chOff x="272031" y="762000"/>
            <a:chExt cx="1369363" cy="51816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914400" y="762000"/>
              <a:ext cx="726994" cy="5181600"/>
            </a:xfrm>
            <a:prstGeom prst="rect">
              <a:avLst/>
            </a:prstGeom>
            <a:noFill/>
          </p:spPr>
          <p:txBody>
            <a:bodyPr vert="wordArtVert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Упругости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72031" y="1752600"/>
              <a:ext cx="794769" cy="3124200"/>
            </a:xfrm>
            <a:prstGeom prst="rect">
              <a:avLst/>
            </a:prstGeom>
            <a:noFill/>
          </p:spPr>
          <p:txBody>
            <a:bodyPr vert="wordArtVert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Сила</a:t>
              </a:r>
            </a:p>
          </p:txBody>
        </p:sp>
      </p:grpSp>
      <p:grpSp>
        <p:nvGrpSpPr>
          <p:cNvPr id="33799" name="Группа 44"/>
          <p:cNvGrpSpPr>
            <a:grpSpLocks/>
          </p:cNvGrpSpPr>
          <p:nvPr/>
        </p:nvGrpSpPr>
        <p:grpSpPr bwMode="auto">
          <a:xfrm>
            <a:off x="1622425" y="4191000"/>
            <a:ext cx="6773863" cy="2011363"/>
            <a:chOff x="2743200" y="4836292"/>
            <a:chExt cx="3733800" cy="1183508"/>
          </a:xfrm>
        </p:grpSpPr>
        <p:sp>
          <p:nvSpPr>
            <p:cNvPr id="34" name="Куб 33"/>
            <p:cNvSpPr/>
            <p:nvPr/>
          </p:nvSpPr>
          <p:spPr>
            <a:xfrm>
              <a:off x="2743200" y="4881129"/>
              <a:ext cx="533775" cy="1138671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Куб 34"/>
            <p:cNvSpPr/>
            <p:nvPr/>
          </p:nvSpPr>
          <p:spPr>
            <a:xfrm>
              <a:off x="5943225" y="4836292"/>
              <a:ext cx="533775" cy="1183508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3802" name="Группа 13"/>
          <p:cNvGrpSpPr>
            <a:grpSpLocks/>
          </p:cNvGrpSpPr>
          <p:nvPr/>
        </p:nvGrpSpPr>
        <p:grpSpPr bwMode="auto">
          <a:xfrm>
            <a:off x="3581400" y="3124200"/>
            <a:ext cx="2300288" cy="1747838"/>
            <a:chOff x="2971800" y="533400"/>
            <a:chExt cx="1371600" cy="1041914"/>
          </a:xfrm>
        </p:grpSpPr>
        <p:grpSp>
          <p:nvGrpSpPr>
            <p:cNvPr id="33803" name="Группа 43"/>
            <p:cNvGrpSpPr>
              <a:grpSpLocks/>
            </p:cNvGrpSpPr>
            <p:nvPr/>
          </p:nvGrpSpPr>
          <p:grpSpPr bwMode="auto">
            <a:xfrm rot="10800000">
              <a:off x="2971800" y="990600"/>
              <a:ext cx="381000" cy="266700"/>
              <a:chOff x="4114800" y="838200"/>
              <a:chExt cx="381000" cy="266700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 flipV="1">
                <a:off x="4113380" y="993353"/>
                <a:ext cx="230966" cy="1145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Овал 32"/>
              <p:cNvSpPr/>
              <p:nvPr/>
            </p:nvSpPr>
            <p:spPr>
              <a:xfrm>
                <a:off x="4266727" y="838154"/>
                <a:ext cx="229073" cy="229013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19"/>
            <p:cNvGrpSpPr/>
            <p:nvPr/>
          </p:nvGrpSpPr>
          <p:grpSpPr>
            <a:xfrm>
              <a:off x="3276600" y="533400"/>
              <a:ext cx="695156" cy="1041914"/>
              <a:chOff x="1285852" y="1000108"/>
              <a:chExt cx="695156" cy="1041914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 rot="16200000" flipH="1">
                <a:off x="1393010" y="1821644"/>
                <a:ext cx="357190" cy="2"/>
              </a:xfrm>
              <a:prstGeom prst="line">
                <a:avLst/>
              </a:prstGeom>
              <a:solidFill>
                <a:srgbClr val="00B0F0"/>
              </a:solidFill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16200000" flipH="1">
                <a:off x="1535886" y="1821646"/>
                <a:ext cx="357192" cy="2"/>
              </a:xfrm>
              <a:prstGeom prst="line">
                <a:avLst/>
              </a:prstGeom>
              <a:solidFill>
                <a:srgbClr val="00B0F0"/>
              </a:solidFill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Группа 29"/>
              <p:cNvGrpSpPr/>
              <p:nvPr/>
            </p:nvGrpSpPr>
            <p:grpSpPr>
              <a:xfrm>
                <a:off x="1285852" y="1000108"/>
                <a:ext cx="695156" cy="647829"/>
                <a:chOff x="1285852" y="1000108"/>
                <a:chExt cx="695156" cy="647829"/>
              </a:xfrm>
            </p:grpSpPr>
            <p:sp>
              <p:nvSpPr>
                <p:cNvPr id="24" name="Овал 23"/>
                <p:cNvSpPr/>
                <p:nvPr/>
              </p:nvSpPr>
              <p:spPr>
                <a:xfrm>
                  <a:off x="1285852" y="1018103"/>
                  <a:ext cx="695156" cy="62983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" name="Хорда 24"/>
                <p:cNvSpPr/>
                <p:nvPr/>
              </p:nvSpPr>
              <p:spPr>
                <a:xfrm rot="21033689">
                  <a:off x="1386436" y="1000108"/>
                  <a:ext cx="460493" cy="555013"/>
                </a:xfrm>
                <a:prstGeom prst="chord">
                  <a:avLst>
                    <a:gd name="adj1" fmla="val 3047209"/>
                    <a:gd name="adj2" fmla="val 8376248"/>
                  </a:avLst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grpSp>
              <p:nvGrpSpPr>
                <p:cNvPr id="12" name="Группа 38"/>
                <p:cNvGrpSpPr/>
                <p:nvPr/>
              </p:nvGrpSpPr>
              <p:grpSpPr>
                <a:xfrm>
                  <a:off x="1660167" y="1163450"/>
                  <a:ext cx="234465" cy="224846"/>
                  <a:chOff x="1905000" y="1219200"/>
                  <a:chExt cx="334114" cy="353637"/>
                </a:xfrm>
              </p:grpSpPr>
              <p:sp>
                <p:nvSpPr>
                  <p:cNvPr id="30" name="Хорда 29"/>
                  <p:cNvSpPr/>
                  <p:nvPr/>
                </p:nvSpPr>
                <p:spPr>
                  <a:xfrm rot="7252758">
                    <a:off x="1895238" y="1228962"/>
                    <a:ext cx="353637" cy="334114"/>
                  </a:xfrm>
                  <a:prstGeom prst="chord">
                    <a:avLst>
                      <a:gd name="adj1" fmla="val 2896432"/>
                      <a:gd name="adj2" fmla="val 14543188"/>
                    </a:avLst>
                  </a:prstGeom>
                  <a:solidFill>
                    <a:schemeClr val="bg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31" name="Хорда 30"/>
                  <p:cNvSpPr/>
                  <p:nvPr/>
                </p:nvSpPr>
                <p:spPr>
                  <a:xfrm rot="7252758">
                    <a:off x="1934523" y="1331793"/>
                    <a:ext cx="286123" cy="184041"/>
                  </a:xfrm>
                  <a:prstGeom prst="chord">
                    <a:avLst>
                      <a:gd name="adj1" fmla="val 2896432"/>
                      <a:gd name="adj2" fmla="val 14543188"/>
                    </a:avLst>
                  </a:prstGeom>
                  <a:solidFill>
                    <a:srgbClr val="FF000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" name="Группа 41"/>
                <p:cNvGrpSpPr/>
                <p:nvPr/>
              </p:nvGrpSpPr>
              <p:grpSpPr>
                <a:xfrm>
                  <a:off x="1339326" y="1163450"/>
                  <a:ext cx="234465" cy="224846"/>
                  <a:chOff x="1905000" y="1219200"/>
                  <a:chExt cx="334114" cy="353637"/>
                </a:xfrm>
              </p:grpSpPr>
              <p:sp>
                <p:nvSpPr>
                  <p:cNvPr id="28" name="Хорда 27"/>
                  <p:cNvSpPr/>
                  <p:nvPr/>
                </p:nvSpPr>
                <p:spPr>
                  <a:xfrm rot="7252758">
                    <a:off x="1895238" y="1228962"/>
                    <a:ext cx="353637" cy="334114"/>
                  </a:xfrm>
                  <a:prstGeom prst="chord">
                    <a:avLst>
                      <a:gd name="adj1" fmla="val 2896432"/>
                      <a:gd name="adj2" fmla="val 14543188"/>
                    </a:avLst>
                  </a:prstGeom>
                  <a:solidFill>
                    <a:schemeClr val="bg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9" name="Хорда 28"/>
                  <p:cNvSpPr/>
                  <p:nvPr/>
                </p:nvSpPr>
                <p:spPr>
                  <a:xfrm rot="7252758">
                    <a:off x="1934523" y="1331793"/>
                    <a:ext cx="286123" cy="184041"/>
                  </a:xfrm>
                  <a:prstGeom prst="chord">
                    <a:avLst>
                      <a:gd name="adj1" fmla="val 2896432"/>
                      <a:gd name="adj2" fmla="val 14543188"/>
                    </a:avLst>
                  </a:prstGeom>
                  <a:solidFill>
                    <a:srgbClr val="FF000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22" name="Хорда 21"/>
              <p:cNvSpPr/>
              <p:nvPr/>
            </p:nvSpPr>
            <p:spPr>
              <a:xfrm rot="14220000" flipH="1">
                <a:off x="1730765" y="1862374"/>
                <a:ext cx="134178" cy="225118"/>
              </a:xfrm>
              <a:prstGeom prst="chord">
                <a:avLst>
                  <a:gd name="adj1" fmla="val 2425281"/>
                  <a:gd name="adj2" fmla="val 14955475"/>
                </a:avLst>
              </a:prstGeom>
              <a:solidFill>
                <a:srgbClr val="00B0F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Хорда 22"/>
              <p:cNvSpPr/>
              <p:nvPr/>
            </p:nvSpPr>
            <p:spPr>
              <a:xfrm rot="7380000">
                <a:off x="1451483" y="1862374"/>
                <a:ext cx="134178" cy="225117"/>
              </a:xfrm>
              <a:prstGeom prst="chord">
                <a:avLst>
                  <a:gd name="adj1" fmla="val 2425281"/>
                  <a:gd name="adj2" fmla="val 14955475"/>
                </a:avLst>
              </a:prstGeom>
              <a:solidFill>
                <a:srgbClr val="00B0F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3962873" y="838120"/>
              <a:ext cx="228126" cy="1145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4115273" y="685760"/>
              <a:ext cx="228127" cy="229013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038600" y="190500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Verdana" pitchFamily="34" charset="0"/>
              </a:rPr>
              <a:t>F</a:t>
            </a:r>
            <a:r>
              <a:rPr lang="en-US" sz="2000">
                <a:latin typeface="Verdana" pitchFamily="34" charset="0"/>
              </a:rPr>
              <a:t>y</a:t>
            </a:r>
            <a:endParaRPr lang="ru-RU" sz="2000">
              <a:latin typeface="Verdana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334000" y="381000"/>
            <a:ext cx="3124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>
                <a:latin typeface="Cambria Math" pitchFamily="18" charset="0"/>
              </a:rPr>
              <a:t>F</a:t>
            </a:r>
            <a:r>
              <a:rPr lang="ru-RU" sz="3600">
                <a:latin typeface="Cambria Math" pitchFamily="18" charset="0"/>
              </a:rPr>
              <a:t>у</a:t>
            </a:r>
            <a:r>
              <a:rPr lang="ru-RU" sz="7200">
                <a:latin typeface="Cambria Math" pitchFamily="18" charset="0"/>
              </a:rPr>
              <a:t>=</a:t>
            </a:r>
            <a:r>
              <a:rPr lang="en-US" sz="7200">
                <a:latin typeface="Cambria Math" pitchFamily="18" charset="0"/>
              </a:rPr>
              <a:t>k∆l</a:t>
            </a:r>
            <a:endParaRPr lang="ru-RU" sz="7200">
              <a:latin typeface="Cambria Math" pitchFamily="18" charset="0"/>
            </a:endParaRPr>
          </a:p>
        </p:txBody>
      </p:sp>
      <p:grpSp>
        <p:nvGrpSpPr>
          <p:cNvPr id="14" name="Группа 62"/>
          <p:cNvGrpSpPr>
            <a:grpSpLocks/>
          </p:cNvGrpSpPr>
          <p:nvPr/>
        </p:nvGrpSpPr>
        <p:grpSpPr bwMode="auto">
          <a:xfrm>
            <a:off x="4724400" y="4972050"/>
            <a:ext cx="3124200" cy="923925"/>
            <a:chOff x="4876800" y="3200400"/>
            <a:chExt cx="3124200" cy="923330"/>
          </a:xfrm>
        </p:grpSpPr>
        <p:sp>
          <p:nvSpPr>
            <p:cNvPr id="33812" name="TextBox 63"/>
            <p:cNvSpPr txBox="1">
              <a:spLocks noChangeArrowheads="1"/>
            </p:cNvSpPr>
            <p:nvPr/>
          </p:nvSpPr>
          <p:spPr bwMode="auto">
            <a:xfrm>
              <a:off x="4876800" y="3200400"/>
              <a:ext cx="31242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400">
                  <a:latin typeface="Cambria Math" pitchFamily="18" charset="0"/>
                </a:rPr>
                <a:t>P</a:t>
              </a:r>
              <a:r>
                <a:rPr lang="ru-RU" sz="5400">
                  <a:latin typeface="Cambria Math" pitchFamily="18" charset="0"/>
                </a:rPr>
                <a:t>=</a:t>
              </a:r>
              <a:r>
                <a:rPr lang="en-US" sz="5400">
                  <a:latin typeface="Cambria Math" pitchFamily="18" charset="0"/>
                </a:rPr>
                <a:t>mg</a:t>
              </a:r>
              <a:endParaRPr lang="ru-RU" sz="5400">
                <a:latin typeface="Cambria Math" pitchFamily="18" charset="0"/>
              </a:endParaRPr>
            </a:p>
          </p:txBody>
        </p:sp>
        <p:cxnSp>
          <p:nvCxnSpPr>
            <p:cNvPr id="65" name="Прямая со стрелкой 64"/>
            <p:cNvCxnSpPr/>
            <p:nvPr/>
          </p:nvCxnSpPr>
          <p:spPr>
            <a:xfrm>
              <a:off x="4953000" y="3352702"/>
              <a:ext cx="457200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>
              <a:off x="6477000" y="3485966"/>
              <a:ext cx="381000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2667000" y="5715000"/>
            <a:ext cx="4572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/>
                <a:solidFill>
                  <a:srgbClr val="0070C0"/>
                </a:solidFill>
                <a:latin typeface="+mj-lt"/>
                <a:ea typeface="Cambria Math" pitchFamily="18" charset="0"/>
              </a:rPr>
              <a:t>Вес - сила</a:t>
            </a:r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4171950" y="2000250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5400000" flipH="1" flipV="1">
            <a:off x="3582194" y="3505994"/>
            <a:ext cx="2286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5400000">
            <a:off x="3769519" y="5599906"/>
            <a:ext cx="1906588" cy="3175"/>
          </a:xfrm>
          <a:prstGeom prst="straightConnector1">
            <a:avLst/>
          </a:prstGeom>
          <a:ln w="38100">
            <a:solidFill>
              <a:schemeClr val="tx1"/>
            </a:solidFill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819" name="Группа 46"/>
          <p:cNvGrpSpPr>
            <a:grpSpLocks/>
          </p:cNvGrpSpPr>
          <p:nvPr/>
        </p:nvGrpSpPr>
        <p:grpSpPr bwMode="auto">
          <a:xfrm>
            <a:off x="8077200" y="5715000"/>
            <a:ext cx="1066800" cy="1143000"/>
            <a:chOff x="7924800" y="4800600"/>
            <a:chExt cx="1066800" cy="1143000"/>
          </a:xfrm>
        </p:grpSpPr>
        <p:grpSp>
          <p:nvGrpSpPr>
            <p:cNvPr id="33820" name="Группа 33"/>
            <p:cNvGrpSpPr>
              <a:grpSpLocks/>
            </p:cNvGrpSpPr>
            <p:nvPr/>
          </p:nvGrpSpPr>
          <p:grpSpPr bwMode="auto">
            <a:xfrm>
              <a:off x="8381997" y="5105400"/>
              <a:ext cx="609599" cy="533400"/>
              <a:chOff x="2971800" y="533400"/>
              <a:chExt cx="1371600" cy="1041914"/>
            </a:xfrm>
          </p:grpSpPr>
          <p:grpSp>
            <p:nvGrpSpPr>
              <p:cNvPr id="33821" name="Группа 43"/>
              <p:cNvGrpSpPr>
                <a:grpSpLocks/>
              </p:cNvGrpSpPr>
              <p:nvPr/>
            </p:nvGrpSpPr>
            <p:grpSpPr bwMode="auto">
              <a:xfrm rot="10800000">
                <a:off x="2971800" y="990600"/>
                <a:ext cx="381000" cy="266700"/>
                <a:chOff x="4114800" y="838200"/>
                <a:chExt cx="381000" cy="266700"/>
              </a:xfrm>
            </p:grpSpPr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 flipV="1">
                  <a:off x="4113601" y="1000830"/>
                  <a:ext cx="228600" cy="1147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Овал 79"/>
                <p:cNvSpPr/>
                <p:nvPr/>
              </p:nvSpPr>
              <p:spPr>
                <a:xfrm>
                  <a:off x="4267193" y="839581"/>
                  <a:ext cx="228600" cy="229469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26" name="Группа 19"/>
              <p:cNvGrpSpPr/>
              <p:nvPr/>
            </p:nvGrpSpPr>
            <p:grpSpPr>
              <a:xfrm>
                <a:off x="3276600" y="533400"/>
                <a:ext cx="695156" cy="1041914"/>
                <a:chOff x="1285852" y="1000108"/>
                <a:chExt cx="695156" cy="1041914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16200000" flipH="1">
                  <a:off x="1393010" y="1821644"/>
                  <a:ext cx="357190" cy="2"/>
                </a:xfrm>
                <a:prstGeom prst="line">
                  <a:avLst/>
                </a:prstGeom>
                <a:solidFill>
                  <a:srgbClr val="00B0F0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 rot="16200000" flipH="1">
                  <a:off x="1535886" y="1821646"/>
                  <a:ext cx="357192" cy="2"/>
                </a:xfrm>
                <a:prstGeom prst="line">
                  <a:avLst/>
                </a:prstGeom>
                <a:solidFill>
                  <a:srgbClr val="00B0F0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" name="Группа 29"/>
                <p:cNvGrpSpPr/>
                <p:nvPr/>
              </p:nvGrpSpPr>
              <p:grpSpPr>
                <a:xfrm>
                  <a:off x="1285852" y="1000108"/>
                  <a:ext cx="695156" cy="647829"/>
                  <a:chOff x="1285852" y="1000108"/>
                  <a:chExt cx="695156" cy="647829"/>
                </a:xfrm>
              </p:grpSpPr>
              <p:sp>
                <p:nvSpPr>
                  <p:cNvPr id="67" name="Овал 66"/>
                  <p:cNvSpPr/>
                  <p:nvPr/>
                </p:nvSpPr>
                <p:spPr>
                  <a:xfrm>
                    <a:off x="1285852" y="1018103"/>
                    <a:ext cx="695156" cy="629834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68" name="Хорда 67"/>
                  <p:cNvSpPr/>
                  <p:nvPr/>
                </p:nvSpPr>
                <p:spPr>
                  <a:xfrm rot="21033689">
                    <a:off x="1386436" y="1000108"/>
                    <a:ext cx="460493" cy="555013"/>
                  </a:xfrm>
                  <a:prstGeom prst="chord">
                    <a:avLst>
                      <a:gd name="adj1" fmla="val 3047209"/>
                      <a:gd name="adj2" fmla="val 8376248"/>
                    </a:avLst>
                  </a:prstGeom>
                  <a:solidFill>
                    <a:schemeClr val="bg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grpSp>
                <p:nvGrpSpPr>
                  <p:cNvPr id="36" name="Группа 38"/>
                  <p:cNvGrpSpPr/>
                  <p:nvPr/>
                </p:nvGrpSpPr>
                <p:grpSpPr>
                  <a:xfrm>
                    <a:off x="1660167" y="1163450"/>
                    <a:ext cx="234465" cy="224846"/>
                    <a:chOff x="1905000" y="1219200"/>
                    <a:chExt cx="334114" cy="353637"/>
                  </a:xfrm>
                </p:grpSpPr>
                <p:sp>
                  <p:nvSpPr>
                    <p:cNvPr id="75" name="Хорда 74"/>
                    <p:cNvSpPr/>
                    <p:nvPr/>
                  </p:nvSpPr>
                  <p:spPr>
                    <a:xfrm rot="7252758">
                      <a:off x="1895238" y="1228962"/>
                      <a:ext cx="353637" cy="334114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Хорда 75"/>
                    <p:cNvSpPr/>
                    <p:nvPr/>
                  </p:nvSpPr>
                  <p:spPr>
                    <a:xfrm rot="7252758">
                      <a:off x="1934523" y="1331793"/>
                      <a:ext cx="286123" cy="184041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rgbClr val="FF0000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Группа 41"/>
                  <p:cNvGrpSpPr/>
                  <p:nvPr/>
                </p:nvGrpSpPr>
                <p:grpSpPr>
                  <a:xfrm>
                    <a:off x="1339326" y="1163450"/>
                    <a:ext cx="234465" cy="224846"/>
                    <a:chOff x="1905000" y="1219200"/>
                    <a:chExt cx="334114" cy="353637"/>
                  </a:xfrm>
                </p:grpSpPr>
                <p:sp>
                  <p:nvSpPr>
                    <p:cNvPr id="72" name="Хорда 71"/>
                    <p:cNvSpPr/>
                    <p:nvPr/>
                  </p:nvSpPr>
                  <p:spPr>
                    <a:xfrm rot="7252758">
                      <a:off x="1895238" y="1228962"/>
                      <a:ext cx="353637" cy="334114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Хорда 73"/>
                    <p:cNvSpPr/>
                    <p:nvPr/>
                  </p:nvSpPr>
                  <p:spPr>
                    <a:xfrm rot="7252758">
                      <a:off x="1934523" y="1331793"/>
                      <a:ext cx="286123" cy="184041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rgbClr val="FF0000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</p:grpSp>
            <p:sp>
              <p:nvSpPr>
                <p:cNvPr id="61" name="Хорда 60"/>
                <p:cNvSpPr/>
                <p:nvPr/>
              </p:nvSpPr>
              <p:spPr>
                <a:xfrm rot="14220000" flipH="1">
                  <a:off x="1730765" y="1862374"/>
                  <a:ext cx="134178" cy="225118"/>
                </a:xfrm>
                <a:prstGeom prst="chord">
                  <a:avLst>
                    <a:gd name="adj1" fmla="val 2425281"/>
                    <a:gd name="adj2" fmla="val 14955475"/>
                  </a:avLst>
                </a:prstGeom>
                <a:solidFill>
                  <a:srgbClr val="00B0F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62" name="Хорда 61"/>
                <p:cNvSpPr/>
                <p:nvPr/>
              </p:nvSpPr>
              <p:spPr>
                <a:xfrm rot="7380000">
                  <a:off x="1451483" y="1862374"/>
                  <a:ext cx="134178" cy="225117"/>
                </a:xfrm>
                <a:prstGeom prst="chord">
                  <a:avLst>
                    <a:gd name="adj1" fmla="val 2425281"/>
                    <a:gd name="adj2" fmla="val 14955475"/>
                  </a:avLst>
                </a:prstGeom>
                <a:solidFill>
                  <a:srgbClr val="00B0F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cxnSp>
            <p:nvCxnSpPr>
              <p:cNvPr id="52" name="Прямая соединительная линия 51"/>
              <p:cNvCxnSpPr/>
              <p:nvPr/>
            </p:nvCxnSpPr>
            <p:spPr>
              <a:xfrm flipV="1">
                <a:off x="3961219" y="837292"/>
                <a:ext cx="228600" cy="1147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Овал 52"/>
              <p:cNvSpPr/>
              <p:nvPr/>
            </p:nvSpPr>
            <p:spPr>
              <a:xfrm>
                <a:off x="4114809" y="685347"/>
                <a:ext cx="228600" cy="229469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49" name="Стрелка влево 48">
              <a:hlinkClick r:id="rId3" action="ppaction://hlinksldjump"/>
            </p:cNvPr>
            <p:cNvSpPr/>
            <p:nvPr/>
          </p:nvSpPr>
          <p:spPr>
            <a:xfrm>
              <a:off x="7924800" y="4800600"/>
              <a:ext cx="1066800" cy="1143000"/>
            </a:xfrm>
            <a:prstGeom prst="leftArrow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229600" cy="696119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cs typeface="Arial" charset="0"/>
              </a:rPr>
              <a:t>Динамика</a:t>
            </a:r>
            <a:r>
              <a:rPr lang="ru-RU" sz="3200" b="1" dirty="0">
                <a:cs typeface="Arial" charset="0"/>
              </a:rPr>
              <a:t> </a:t>
            </a:r>
            <a:r>
              <a:rPr lang="ru-RU" sz="3200" b="1" dirty="0" smtClean="0">
                <a:cs typeface="Arial" charset="0"/>
              </a:rPr>
              <a:t>-</a:t>
            </a:r>
            <a:endParaRPr lang="ru-RU" sz="3200" b="1" dirty="0"/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285750" y="4929188"/>
            <a:ext cx="5214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+mj-lt"/>
                <a:cs typeface="Arial" charset="0"/>
              </a:rPr>
              <a:t>Законы механики Ньютона относятся к точке, обладающей массой – материальной точке.</a:t>
            </a:r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285750" y="2071688"/>
            <a:ext cx="5286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+mj-lt"/>
                <a:cs typeface="Arial" charset="0"/>
              </a:rPr>
              <a:t>Основы динамики составляют три закона Ньютона,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Arial" charset="0"/>
              </a:rPr>
              <a:t>являющие-</a:t>
            </a:r>
            <a:r>
              <a:rPr lang="ru-RU" sz="2400" b="1" dirty="0" err="1" smtClean="0">
                <a:solidFill>
                  <a:srgbClr val="0070C0"/>
                </a:solidFill>
                <a:latin typeface="+mj-lt"/>
                <a:cs typeface="Arial" charset="0"/>
              </a:rPr>
              <a:t>ся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+mj-lt"/>
                <a:cs typeface="Arial" charset="0"/>
              </a:rPr>
              <a:t>результатом обобщения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Arial" charset="0"/>
              </a:rPr>
              <a:t>на-</a:t>
            </a:r>
            <a:r>
              <a:rPr lang="ru-RU" sz="2400" b="1" dirty="0" err="1" smtClean="0">
                <a:solidFill>
                  <a:srgbClr val="0070C0"/>
                </a:solidFill>
                <a:latin typeface="+mj-lt"/>
                <a:cs typeface="Arial" charset="0"/>
              </a:rPr>
              <a:t>блюдений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+mj-lt"/>
                <a:cs typeface="Arial" charset="0"/>
              </a:rPr>
              <a:t>и опытов в области механических явлений.</a:t>
            </a:r>
          </a:p>
        </p:txBody>
      </p:sp>
      <p:pic>
        <p:nvPicPr>
          <p:cNvPr id="4101" name="Picture 7" descr="Картинка 1 из 108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2643188"/>
            <a:ext cx="312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144" y="460936"/>
            <a:ext cx="83529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Comic Sans MS"/>
                <a:ea typeface="+mj-ea"/>
                <a:cs typeface="Arial" charset="0"/>
              </a:rPr>
              <a:t>              раздел </a:t>
            </a:r>
            <a:r>
              <a:rPr lang="ru-RU" sz="3200" b="1" dirty="0">
                <a:solidFill>
                  <a:prstClr val="black"/>
                </a:solidFill>
                <a:latin typeface="Comic Sans MS"/>
                <a:ea typeface="+mj-ea"/>
                <a:cs typeface="Arial" charset="0"/>
              </a:rPr>
              <a:t>механики, </a:t>
            </a:r>
            <a:r>
              <a:rPr lang="ru-RU" sz="3200" b="1" dirty="0" err="1" smtClean="0">
                <a:solidFill>
                  <a:prstClr val="black"/>
                </a:solidFill>
                <a:latin typeface="Comic Sans MS"/>
                <a:ea typeface="+mj-ea"/>
                <a:cs typeface="Arial" charset="0"/>
              </a:rPr>
              <a:t>изуча-ющий</a:t>
            </a:r>
            <a:r>
              <a:rPr lang="ru-RU" sz="3200" b="1" dirty="0" smtClean="0">
                <a:solidFill>
                  <a:prstClr val="black"/>
                </a:solidFill>
                <a:latin typeface="Comic Sans MS"/>
                <a:ea typeface="+mj-ea"/>
                <a:cs typeface="Arial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Comic Sans MS"/>
                <a:ea typeface="+mj-ea"/>
                <a:cs typeface="Arial" charset="0"/>
              </a:rPr>
              <a:t>причины возникновения и </a:t>
            </a:r>
            <a:r>
              <a:rPr lang="ru-RU" sz="3200" b="1" dirty="0" err="1" smtClean="0">
                <a:solidFill>
                  <a:prstClr val="black"/>
                </a:solidFill>
                <a:latin typeface="Comic Sans MS"/>
                <a:ea typeface="+mj-ea"/>
                <a:cs typeface="Arial" charset="0"/>
              </a:rPr>
              <a:t>изме</a:t>
            </a:r>
            <a:r>
              <a:rPr lang="ru-RU" sz="3200" b="1" dirty="0" smtClean="0">
                <a:solidFill>
                  <a:prstClr val="black"/>
                </a:solidFill>
                <a:latin typeface="Comic Sans MS"/>
                <a:ea typeface="+mj-ea"/>
                <a:cs typeface="Arial" charset="0"/>
              </a:rPr>
              <a:t>-нения </a:t>
            </a:r>
            <a:r>
              <a:rPr lang="ru-RU" sz="3200" b="1" dirty="0">
                <a:solidFill>
                  <a:prstClr val="black"/>
                </a:solidFill>
                <a:latin typeface="Comic Sans MS"/>
                <a:ea typeface="+mj-ea"/>
                <a:cs typeface="Arial" charset="0"/>
              </a:rPr>
              <a:t>механического движения</a:t>
            </a:r>
            <a:r>
              <a:rPr lang="ru-RU" sz="3200" b="1" dirty="0">
                <a:solidFill>
                  <a:prstClr val="black"/>
                </a:solidFill>
                <a:latin typeface="Comic Sans MS"/>
                <a:ea typeface="+mj-ea"/>
                <a:cs typeface="+mj-cs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Comic Sans MS"/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-2667000" y="5791200"/>
            <a:ext cx="15087600" cy="4495800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rgbClr val="226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5843" name="Группа 10"/>
          <p:cNvGrpSpPr>
            <a:grpSpLocks/>
          </p:cNvGrpSpPr>
          <p:nvPr/>
        </p:nvGrpSpPr>
        <p:grpSpPr bwMode="auto">
          <a:xfrm>
            <a:off x="1588" y="762000"/>
            <a:ext cx="1370012" cy="5181600"/>
            <a:chOff x="272031" y="762000"/>
            <a:chExt cx="1369363" cy="51816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914400" y="762000"/>
              <a:ext cx="726994" cy="5181600"/>
            </a:xfrm>
            <a:prstGeom prst="rect">
              <a:avLst/>
            </a:prstGeom>
            <a:noFill/>
          </p:spPr>
          <p:txBody>
            <a:bodyPr vert="wordArtVert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Трения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72031" y="1752600"/>
              <a:ext cx="794769" cy="3124200"/>
            </a:xfrm>
            <a:prstGeom prst="rect">
              <a:avLst/>
            </a:prstGeom>
            <a:noFill/>
          </p:spPr>
          <p:txBody>
            <a:bodyPr vert="wordArtVert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Сила</a:t>
              </a:r>
            </a:p>
          </p:txBody>
        </p:sp>
      </p:grpSp>
      <p:grpSp>
        <p:nvGrpSpPr>
          <p:cNvPr id="3" name="Группа 42"/>
          <p:cNvGrpSpPr>
            <a:grpSpLocks/>
          </p:cNvGrpSpPr>
          <p:nvPr/>
        </p:nvGrpSpPr>
        <p:grpSpPr bwMode="auto">
          <a:xfrm>
            <a:off x="46038" y="5178425"/>
            <a:ext cx="5257800" cy="1498600"/>
            <a:chOff x="2819400" y="4419600"/>
            <a:chExt cx="5257800" cy="1499114"/>
          </a:xfrm>
        </p:grpSpPr>
        <p:grpSp>
          <p:nvGrpSpPr>
            <p:cNvPr id="35847" name="Группа 7"/>
            <p:cNvGrpSpPr>
              <a:grpSpLocks/>
            </p:cNvGrpSpPr>
            <p:nvPr/>
          </p:nvGrpSpPr>
          <p:grpSpPr bwMode="auto">
            <a:xfrm>
              <a:off x="6705600" y="4876800"/>
              <a:ext cx="1371600" cy="1041914"/>
              <a:chOff x="2971800" y="533400"/>
              <a:chExt cx="1371600" cy="1041914"/>
            </a:xfrm>
          </p:grpSpPr>
          <p:grpSp>
            <p:nvGrpSpPr>
              <p:cNvPr id="35848" name="Группа 43"/>
              <p:cNvGrpSpPr>
                <a:grpSpLocks/>
              </p:cNvGrpSpPr>
              <p:nvPr/>
            </p:nvGrpSpPr>
            <p:grpSpPr bwMode="auto">
              <a:xfrm rot="10800000">
                <a:off x="2971800" y="990600"/>
                <a:ext cx="381000" cy="266700"/>
                <a:chOff x="4114800" y="838200"/>
                <a:chExt cx="381000" cy="266700"/>
              </a:xfrm>
            </p:grpSpPr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flipV="1">
                  <a:off x="4119563" y="990247"/>
                  <a:ext cx="228600" cy="1143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Овал 28"/>
                <p:cNvSpPr/>
                <p:nvPr/>
              </p:nvSpPr>
              <p:spPr>
                <a:xfrm>
                  <a:off x="4271963" y="837795"/>
                  <a:ext cx="228600" cy="228678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Группа 19"/>
              <p:cNvGrpSpPr/>
              <p:nvPr/>
            </p:nvGrpSpPr>
            <p:grpSpPr>
              <a:xfrm>
                <a:off x="3276600" y="533400"/>
                <a:ext cx="695156" cy="1041914"/>
                <a:chOff x="1285852" y="1000108"/>
                <a:chExt cx="695156" cy="1041914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rot="16200000" flipH="1">
                  <a:off x="1393010" y="1821644"/>
                  <a:ext cx="357190" cy="2"/>
                </a:xfrm>
                <a:prstGeom prst="line">
                  <a:avLst/>
                </a:prstGeom>
                <a:solidFill>
                  <a:srgbClr val="00B0F0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6200000" flipH="1">
                  <a:off x="1535886" y="1821646"/>
                  <a:ext cx="357192" cy="2"/>
                </a:xfrm>
                <a:prstGeom prst="line">
                  <a:avLst/>
                </a:prstGeom>
                <a:solidFill>
                  <a:srgbClr val="00B0F0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" name="Группа 29"/>
                <p:cNvGrpSpPr/>
                <p:nvPr/>
              </p:nvGrpSpPr>
              <p:grpSpPr>
                <a:xfrm>
                  <a:off x="1285852" y="1000108"/>
                  <a:ext cx="695156" cy="647829"/>
                  <a:chOff x="1285852" y="1000108"/>
                  <a:chExt cx="695156" cy="647829"/>
                </a:xfrm>
              </p:grpSpPr>
              <p:sp>
                <p:nvSpPr>
                  <p:cNvPr id="20" name="Овал 19"/>
                  <p:cNvSpPr/>
                  <p:nvPr/>
                </p:nvSpPr>
                <p:spPr>
                  <a:xfrm>
                    <a:off x="1285852" y="1018103"/>
                    <a:ext cx="695156" cy="629834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1" name="Хорда 20"/>
                  <p:cNvSpPr/>
                  <p:nvPr/>
                </p:nvSpPr>
                <p:spPr>
                  <a:xfrm rot="21033689">
                    <a:off x="1386436" y="1000108"/>
                    <a:ext cx="460493" cy="555013"/>
                  </a:xfrm>
                  <a:prstGeom prst="chord">
                    <a:avLst>
                      <a:gd name="adj1" fmla="val 3047209"/>
                      <a:gd name="adj2" fmla="val 8376248"/>
                    </a:avLst>
                  </a:prstGeom>
                  <a:solidFill>
                    <a:schemeClr val="bg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grpSp>
                <p:nvGrpSpPr>
                  <p:cNvPr id="11" name="Группа 38"/>
                  <p:cNvGrpSpPr/>
                  <p:nvPr/>
                </p:nvGrpSpPr>
                <p:grpSpPr>
                  <a:xfrm>
                    <a:off x="1660167" y="1163450"/>
                    <a:ext cx="234465" cy="224846"/>
                    <a:chOff x="1905000" y="1219200"/>
                    <a:chExt cx="334114" cy="353637"/>
                  </a:xfrm>
                </p:grpSpPr>
                <p:sp>
                  <p:nvSpPr>
                    <p:cNvPr id="26" name="Хорда 25"/>
                    <p:cNvSpPr/>
                    <p:nvPr/>
                  </p:nvSpPr>
                  <p:spPr>
                    <a:xfrm rot="7252758">
                      <a:off x="1895238" y="1228962"/>
                      <a:ext cx="353637" cy="334114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7" name="Хорда 26"/>
                    <p:cNvSpPr/>
                    <p:nvPr/>
                  </p:nvSpPr>
                  <p:spPr>
                    <a:xfrm rot="7252758">
                      <a:off x="1934523" y="1331793"/>
                      <a:ext cx="286123" cy="184041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rgbClr val="FF0000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2" name="Группа 41"/>
                  <p:cNvGrpSpPr/>
                  <p:nvPr/>
                </p:nvGrpSpPr>
                <p:grpSpPr>
                  <a:xfrm>
                    <a:off x="1339326" y="1163450"/>
                    <a:ext cx="234465" cy="224846"/>
                    <a:chOff x="1905000" y="1219200"/>
                    <a:chExt cx="334114" cy="353637"/>
                  </a:xfrm>
                </p:grpSpPr>
                <p:sp>
                  <p:nvSpPr>
                    <p:cNvPr id="24" name="Хорда 23"/>
                    <p:cNvSpPr/>
                    <p:nvPr/>
                  </p:nvSpPr>
                  <p:spPr>
                    <a:xfrm rot="7252758">
                      <a:off x="1895238" y="1228962"/>
                      <a:ext cx="353637" cy="334114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" name="Хорда 24"/>
                    <p:cNvSpPr/>
                    <p:nvPr/>
                  </p:nvSpPr>
                  <p:spPr>
                    <a:xfrm rot="7252758">
                      <a:off x="1934523" y="1331793"/>
                      <a:ext cx="286123" cy="184041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rgbClr val="FF0000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</p:grpSp>
            <p:sp>
              <p:nvSpPr>
                <p:cNvPr id="18" name="Хорда 17"/>
                <p:cNvSpPr/>
                <p:nvPr/>
              </p:nvSpPr>
              <p:spPr>
                <a:xfrm rot="14220000" flipH="1">
                  <a:off x="1730765" y="1862374"/>
                  <a:ext cx="134178" cy="225118"/>
                </a:xfrm>
                <a:prstGeom prst="chord">
                  <a:avLst>
                    <a:gd name="adj1" fmla="val 2425281"/>
                    <a:gd name="adj2" fmla="val 14955475"/>
                  </a:avLst>
                </a:prstGeom>
                <a:solidFill>
                  <a:srgbClr val="00B0F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9" name="Хорда 18"/>
                <p:cNvSpPr/>
                <p:nvPr/>
              </p:nvSpPr>
              <p:spPr>
                <a:xfrm rot="7380000">
                  <a:off x="1451483" y="1862374"/>
                  <a:ext cx="134178" cy="225117"/>
                </a:xfrm>
                <a:prstGeom prst="chord">
                  <a:avLst>
                    <a:gd name="adj1" fmla="val 2425281"/>
                    <a:gd name="adj2" fmla="val 14955475"/>
                  </a:avLst>
                </a:prstGeom>
                <a:solidFill>
                  <a:srgbClr val="00B0F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3962400" y="838462"/>
                <a:ext cx="228600" cy="1143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Овал 13"/>
              <p:cNvSpPr/>
              <p:nvPr/>
            </p:nvSpPr>
            <p:spPr>
              <a:xfrm>
                <a:off x="4114800" y="686009"/>
                <a:ext cx="228600" cy="228678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3" name="Куб 32"/>
            <p:cNvSpPr/>
            <p:nvPr/>
          </p:nvSpPr>
          <p:spPr>
            <a:xfrm>
              <a:off x="2819400" y="4419600"/>
              <a:ext cx="3124200" cy="1372070"/>
            </a:xfrm>
            <a:prstGeom prst="cube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1" name="Прямая соединительная линия 30"/>
            <p:cNvCxnSpPr>
              <a:endCxn id="29" idx="6"/>
            </p:cNvCxnSpPr>
            <p:nvPr/>
          </p:nvCxnSpPr>
          <p:spPr>
            <a:xfrm>
              <a:off x="5791200" y="5105635"/>
              <a:ext cx="914400" cy="381131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Прямая со стрелкой 36"/>
          <p:cNvCxnSpPr/>
          <p:nvPr/>
        </p:nvCxnSpPr>
        <p:spPr>
          <a:xfrm rot="10800000" flipV="1">
            <a:off x="2743200" y="6019800"/>
            <a:ext cx="2514600" cy="0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41"/>
          <p:cNvGrpSpPr>
            <a:grpSpLocks/>
          </p:cNvGrpSpPr>
          <p:nvPr/>
        </p:nvGrpSpPr>
        <p:grpSpPr bwMode="auto">
          <a:xfrm>
            <a:off x="2722563" y="5173663"/>
            <a:ext cx="2819400" cy="922337"/>
            <a:chOff x="1752600" y="4267200"/>
            <a:chExt cx="2819400" cy="923330"/>
          </a:xfrm>
        </p:grpSpPr>
        <p:sp>
          <p:nvSpPr>
            <p:cNvPr id="35858" name="TextBox 38"/>
            <p:cNvSpPr txBox="1">
              <a:spLocks noChangeArrowheads="1"/>
            </p:cNvSpPr>
            <p:nvPr/>
          </p:nvSpPr>
          <p:spPr bwMode="auto">
            <a:xfrm>
              <a:off x="1752600" y="4267200"/>
              <a:ext cx="28194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400">
                  <a:latin typeface="Verdana" pitchFamily="34" charset="0"/>
                </a:rPr>
                <a:t>F</a:t>
              </a:r>
              <a:r>
                <a:rPr lang="ru-RU" sz="2400">
                  <a:latin typeface="Verdana" pitchFamily="34" charset="0"/>
                </a:rPr>
                <a:t>тр</a:t>
              </a:r>
              <a:endParaRPr lang="ru-RU" sz="5400">
                <a:latin typeface="Verdana" pitchFamily="34" charset="0"/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1828800" y="4419764"/>
              <a:ext cx="609600" cy="15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60" name="Группа 33"/>
          <p:cNvGrpSpPr>
            <a:grpSpLocks/>
          </p:cNvGrpSpPr>
          <p:nvPr/>
        </p:nvGrpSpPr>
        <p:grpSpPr bwMode="auto">
          <a:xfrm>
            <a:off x="8077200" y="5715000"/>
            <a:ext cx="1066800" cy="1143000"/>
            <a:chOff x="7924800" y="4800600"/>
            <a:chExt cx="1066800" cy="1143000"/>
          </a:xfrm>
        </p:grpSpPr>
        <p:grpSp>
          <p:nvGrpSpPr>
            <p:cNvPr id="35861" name="Группа 33"/>
            <p:cNvGrpSpPr>
              <a:grpSpLocks/>
            </p:cNvGrpSpPr>
            <p:nvPr/>
          </p:nvGrpSpPr>
          <p:grpSpPr bwMode="auto">
            <a:xfrm>
              <a:off x="8381997" y="5105400"/>
              <a:ext cx="609599" cy="533400"/>
              <a:chOff x="2971800" y="533400"/>
              <a:chExt cx="1371600" cy="1041914"/>
            </a:xfrm>
          </p:grpSpPr>
          <p:grpSp>
            <p:nvGrpSpPr>
              <p:cNvPr id="35862" name="Группа 43"/>
              <p:cNvGrpSpPr>
                <a:grpSpLocks/>
              </p:cNvGrpSpPr>
              <p:nvPr/>
            </p:nvGrpSpPr>
            <p:grpSpPr bwMode="auto">
              <a:xfrm rot="10800000">
                <a:off x="2971800" y="990600"/>
                <a:ext cx="381000" cy="266700"/>
                <a:chOff x="4114800" y="838200"/>
                <a:chExt cx="381000" cy="266700"/>
              </a:xfrm>
            </p:grpSpPr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 flipV="1">
                  <a:off x="4113601" y="1000830"/>
                  <a:ext cx="228600" cy="1147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Овал 59"/>
                <p:cNvSpPr/>
                <p:nvPr/>
              </p:nvSpPr>
              <p:spPr>
                <a:xfrm>
                  <a:off x="4267193" y="839581"/>
                  <a:ext cx="228600" cy="229469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2" name="Группа 19"/>
              <p:cNvGrpSpPr/>
              <p:nvPr/>
            </p:nvGrpSpPr>
            <p:grpSpPr>
              <a:xfrm>
                <a:off x="3276600" y="533400"/>
                <a:ext cx="695156" cy="1041914"/>
                <a:chOff x="1285852" y="1000108"/>
                <a:chExt cx="695156" cy="1041914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16200000" flipH="1">
                  <a:off x="1393010" y="1821644"/>
                  <a:ext cx="357190" cy="2"/>
                </a:xfrm>
                <a:prstGeom prst="line">
                  <a:avLst/>
                </a:prstGeom>
                <a:solidFill>
                  <a:srgbClr val="00B0F0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 rot="16200000" flipH="1">
                  <a:off x="1535886" y="1821646"/>
                  <a:ext cx="357192" cy="2"/>
                </a:xfrm>
                <a:prstGeom prst="line">
                  <a:avLst/>
                </a:prstGeom>
                <a:solidFill>
                  <a:srgbClr val="00B0F0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Группа 29"/>
                <p:cNvGrpSpPr/>
                <p:nvPr/>
              </p:nvGrpSpPr>
              <p:grpSpPr>
                <a:xfrm>
                  <a:off x="1285852" y="1000108"/>
                  <a:ext cx="695156" cy="647829"/>
                  <a:chOff x="1285852" y="1000108"/>
                  <a:chExt cx="695156" cy="647829"/>
                </a:xfrm>
              </p:grpSpPr>
              <p:sp>
                <p:nvSpPr>
                  <p:cNvPr id="51" name="Овал 50"/>
                  <p:cNvSpPr/>
                  <p:nvPr/>
                </p:nvSpPr>
                <p:spPr>
                  <a:xfrm>
                    <a:off x="1285852" y="1018103"/>
                    <a:ext cx="695156" cy="629834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52" name="Хорда 51"/>
                  <p:cNvSpPr/>
                  <p:nvPr/>
                </p:nvSpPr>
                <p:spPr>
                  <a:xfrm rot="21033689">
                    <a:off x="1386436" y="1000108"/>
                    <a:ext cx="460493" cy="555013"/>
                  </a:xfrm>
                  <a:prstGeom prst="chord">
                    <a:avLst>
                      <a:gd name="adj1" fmla="val 3047209"/>
                      <a:gd name="adj2" fmla="val 8376248"/>
                    </a:avLst>
                  </a:prstGeom>
                  <a:solidFill>
                    <a:schemeClr val="bg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grpSp>
                <p:nvGrpSpPr>
                  <p:cNvPr id="35" name="Группа 38"/>
                  <p:cNvGrpSpPr/>
                  <p:nvPr/>
                </p:nvGrpSpPr>
                <p:grpSpPr>
                  <a:xfrm>
                    <a:off x="1660167" y="1163450"/>
                    <a:ext cx="234465" cy="224846"/>
                    <a:chOff x="1905000" y="1219200"/>
                    <a:chExt cx="334114" cy="353637"/>
                  </a:xfrm>
                </p:grpSpPr>
                <p:sp>
                  <p:nvSpPr>
                    <p:cNvPr id="57" name="Хорда 56"/>
                    <p:cNvSpPr/>
                    <p:nvPr/>
                  </p:nvSpPr>
                  <p:spPr>
                    <a:xfrm rot="7252758">
                      <a:off x="1895238" y="1228962"/>
                      <a:ext cx="353637" cy="334114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Хорда 57"/>
                    <p:cNvSpPr/>
                    <p:nvPr/>
                  </p:nvSpPr>
                  <p:spPr>
                    <a:xfrm rot="7252758">
                      <a:off x="1934523" y="1331793"/>
                      <a:ext cx="286123" cy="184041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rgbClr val="FF0000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Группа 41"/>
                  <p:cNvGrpSpPr/>
                  <p:nvPr/>
                </p:nvGrpSpPr>
                <p:grpSpPr>
                  <a:xfrm>
                    <a:off x="1339326" y="1163450"/>
                    <a:ext cx="234465" cy="224846"/>
                    <a:chOff x="1905000" y="1219200"/>
                    <a:chExt cx="334114" cy="353637"/>
                  </a:xfrm>
                </p:grpSpPr>
                <p:sp>
                  <p:nvSpPr>
                    <p:cNvPr id="55" name="Хорда 54"/>
                    <p:cNvSpPr/>
                    <p:nvPr/>
                  </p:nvSpPr>
                  <p:spPr>
                    <a:xfrm rot="7252758">
                      <a:off x="1895238" y="1228962"/>
                      <a:ext cx="353637" cy="334114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6" name="Хорда 55"/>
                    <p:cNvSpPr/>
                    <p:nvPr/>
                  </p:nvSpPr>
                  <p:spPr>
                    <a:xfrm rot="7252758">
                      <a:off x="1934523" y="1331793"/>
                      <a:ext cx="286123" cy="184041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rgbClr val="FF0000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</p:grpSp>
            <p:sp>
              <p:nvSpPr>
                <p:cNvPr id="49" name="Хорда 48"/>
                <p:cNvSpPr/>
                <p:nvPr/>
              </p:nvSpPr>
              <p:spPr>
                <a:xfrm rot="14220000" flipH="1">
                  <a:off x="1730765" y="1862374"/>
                  <a:ext cx="134178" cy="225118"/>
                </a:xfrm>
                <a:prstGeom prst="chord">
                  <a:avLst>
                    <a:gd name="adj1" fmla="val 2425281"/>
                    <a:gd name="adj2" fmla="val 14955475"/>
                  </a:avLst>
                </a:prstGeom>
                <a:solidFill>
                  <a:srgbClr val="00B0F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Хорда 49"/>
                <p:cNvSpPr/>
                <p:nvPr/>
              </p:nvSpPr>
              <p:spPr>
                <a:xfrm rot="7380000">
                  <a:off x="1451483" y="1862374"/>
                  <a:ext cx="134178" cy="225117"/>
                </a:xfrm>
                <a:prstGeom prst="chord">
                  <a:avLst>
                    <a:gd name="adj1" fmla="val 2425281"/>
                    <a:gd name="adj2" fmla="val 14955475"/>
                  </a:avLst>
                </a:prstGeom>
                <a:solidFill>
                  <a:srgbClr val="00B0F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cxnSp>
            <p:nvCxnSpPr>
              <p:cNvPr id="44" name="Прямая соединительная линия 43"/>
              <p:cNvCxnSpPr/>
              <p:nvPr/>
            </p:nvCxnSpPr>
            <p:spPr>
              <a:xfrm flipV="1">
                <a:off x="3961219" y="837292"/>
                <a:ext cx="228600" cy="1147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Овал 44"/>
              <p:cNvSpPr/>
              <p:nvPr/>
            </p:nvSpPr>
            <p:spPr>
              <a:xfrm>
                <a:off x="4114809" y="685347"/>
                <a:ext cx="228600" cy="229469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6" name="Стрелка влево 35">
              <a:hlinkClick r:id="rId3" action="ppaction://hlinksldjump"/>
            </p:cNvPr>
            <p:cNvSpPr/>
            <p:nvPr/>
          </p:nvSpPr>
          <p:spPr>
            <a:xfrm>
              <a:off x="7924800" y="4800600"/>
              <a:ext cx="1066800" cy="1143000"/>
            </a:xfrm>
            <a:prstGeom prst="leftArrow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1.85185E-6 C 0.13282 -1.85185E-6 0.27483 -1.85185E-6 0.41685 -1.85185E-6 " pathEditMode="relative" rAng="0" ptsTypes="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304800" y="5334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Verdana" pitchFamily="34" charset="0"/>
              </a:rPr>
              <a:t>[F]=1</a:t>
            </a:r>
            <a:r>
              <a:rPr lang="ru-RU" sz="4000">
                <a:latin typeface="Verdana" pitchFamily="34" charset="0"/>
              </a:rPr>
              <a:t>Ньютон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7897" name="Rectangle 11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8" name="Rectangle 17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37900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081088"/>
            <a:ext cx="34290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1" name="Rectangle 20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7902" name="Группа 54"/>
          <p:cNvGrpSpPr>
            <a:grpSpLocks/>
          </p:cNvGrpSpPr>
          <p:nvPr/>
        </p:nvGrpSpPr>
        <p:grpSpPr bwMode="auto">
          <a:xfrm>
            <a:off x="152400" y="3268663"/>
            <a:ext cx="4648200" cy="1828800"/>
            <a:chOff x="228600" y="3269159"/>
            <a:chExt cx="4648200" cy="1829038"/>
          </a:xfrm>
        </p:grpSpPr>
        <p:grpSp>
          <p:nvGrpSpPr>
            <p:cNvPr id="37903" name="Группа 53"/>
            <p:cNvGrpSpPr>
              <a:grpSpLocks/>
            </p:cNvGrpSpPr>
            <p:nvPr/>
          </p:nvGrpSpPr>
          <p:grpSpPr bwMode="auto">
            <a:xfrm>
              <a:off x="228600" y="3269159"/>
              <a:ext cx="4648200" cy="998041"/>
              <a:chOff x="762000" y="3269159"/>
              <a:chExt cx="4648200" cy="998041"/>
            </a:xfrm>
          </p:grpSpPr>
          <p:cxnSp>
            <p:nvCxnSpPr>
              <p:cNvPr id="37" name="Прямая со стрелкой 36"/>
              <p:cNvCxnSpPr/>
              <p:nvPr/>
            </p:nvCxnSpPr>
            <p:spPr>
              <a:xfrm>
                <a:off x="838200" y="4039196"/>
                <a:ext cx="685800" cy="1588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905" name="Группа 52"/>
              <p:cNvGrpSpPr>
                <a:grpSpLocks/>
              </p:cNvGrpSpPr>
              <p:nvPr/>
            </p:nvGrpSpPr>
            <p:grpSpPr bwMode="auto">
              <a:xfrm>
                <a:off x="762000" y="3269159"/>
                <a:ext cx="4648200" cy="998041"/>
                <a:chOff x="762000" y="3269159"/>
                <a:chExt cx="4648200" cy="998041"/>
              </a:xfrm>
            </p:grpSpPr>
            <p:cxnSp>
              <p:nvCxnSpPr>
                <p:cNvPr id="38" name="Прямая со стрелкой 37"/>
                <p:cNvCxnSpPr/>
                <p:nvPr/>
              </p:nvCxnSpPr>
              <p:spPr>
                <a:xfrm>
                  <a:off x="4419600" y="4039196"/>
                  <a:ext cx="838200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907" name="Группа 51"/>
                <p:cNvGrpSpPr>
                  <a:grpSpLocks/>
                </p:cNvGrpSpPr>
                <p:nvPr/>
              </p:nvGrpSpPr>
              <p:grpSpPr bwMode="auto">
                <a:xfrm>
                  <a:off x="762000" y="3269159"/>
                  <a:ext cx="4648200" cy="998041"/>
                  <a:chOff x="762000" y="3269159"/>
                  <a:chExt cx="4648200" cy="998041"/>
                </a:xfrm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1524000" y="3734357"/>
                    <a:ext cx="2895600" cy="533469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3200" dirty="0">
                        <a:solidFill>
                          <a:srgbClr val="FF0000"/>
                        </a:solidFill>
                      </a:rPr>
                      <a:t> R=F</a:t>
                    </a:r>
                    <a:r>
                      <a:rPr lang="en-US" sz="1200" dirty="0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en-US" sz="3200" dirty="0">
                        <a:solidFill>
                          <a:srgbClr val="FF0000"/>
                        </a:solidFill>
                      </a:rPr>
                      <a:t>+F</a:t>
                    </a:r>
                    <a:r>
                      <a:rPr lang="en-US" sz="1200" dirty="0">
                        <a:solidFill>
                          <a:srgbClr val="FF0000"/>
                        </a:solidFill>
                      </a:rPr>
                      <a:t>2</a:t>
                    </a:r>
                    <a:endParaRPr lang="ru-RU" sz="1200" dirty="0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37909" name="Группа 48"/>
                  <p:cNvGrpSpPr>
                    <a:grpSpLocks/>
                  </p:cNvGrpSpPr>
                  <p:nvPr/>
                </p:nvGrpSpPr>
                <p:grpSpPr bwMode="auto">
                  <a:xfrm>
                    <a:off x="762000" y="3269159"/>
                    <a:ext cx="990600" cy="769441"/>
                    <a:chOff x="762000" y="3200400"/>
                    <a:chExt cx="990600" cy="769441"/>
                  </a:xfrm>
                </p:grpSpPr>
                <p:sp>
                  <p:nvSpPr>
                    <p:cNvPr id="37910" name="Text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2000" y="3200400"/>
                      <a:ext cx="990600" cy="7694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4400">
                          <a:latin typeface="Verdana" pitchFamily="34" charset="0"/>
                        </a:rPr>
                        <a:t>F</a:t>
                      </a:r>
                      <a:r>
                        <a:rPr lang="en-US" sz="2000">
                          <a:latin typeface="Verdana" pitchFamily="34" charset="0"/>
                        </a:rPr>
                        <a:t>2</a:t>
                      </a:r>
                      <a:endParaRPr lang="ru-RU" sz="4400">
                        <a:latin typeface="Verdana" pitchFamily="34" charset="0"/>
                      </a:endParaRPr>
                    </a:p>
                  </p:txBody>
                </p:sp>
                <p:cxnSp>
                  <p:nvCxnSpPr>
                    <p:cNvPr id="43" name="Прямая со стрелкой 42"/>
                    <p:cNvCxnSpPr/>
                    <p:nvPr/>
                  </p:nvCxnSpPr>
                  <p:spPr>
                    <a:xfrm rot="10800000" flipH="1" flipV="1">
                      <a:off x="838200" y="3276610"/>
                      <a:ext cx="457200" cy="1587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912" name="Группа 47"/>
                  <p:cNvGrpSpPr>
                    <a:grpSpLocks/>
                  </p:cNvGrpSpPr>
                  <p:nvPr/>
                </p:nvGrpSpPr>
                <p:grpSpPr bwMode="auto">
                  <a:xfrm>
                    <a:off x="4419600" y="3276600"/>
                    <a:ext cx="990600" cy="769441"/>
                    <a:chOff x="4419600" y="3276600"/>
                    <a:chExt cx="990600" cy="769441"/>
                  </a:xfrm>
                </p:grpSpPr>
                <p:sp>
                  <p:nvSpPr>
                    <p:cNvPr id="37913" name="Text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19600" y="3276600"/>
                      <a:ext cx="990600" cy="7694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4400">
                          <a:latin typeface="Verdana" pitchFamily="34" charset="0"/>
                        </a:rPr>
                        <a:t>F</a:t>
                      </a:r>
                      <a:r>
                        <a:rPr lang="en-US" sz="2000">
                          <a:latin typeface="Verdana" pitchFamily="34" charset="0"/>
                        </a:rPr>
                        <a:t>1</a:t>
                      </a:r>
                      <a:endParaRPr lang="ru-RU" sz="4400">
                        <a:latin typeface="Verdana" pitchFamily="34" charset="0"/>
                      </a:endParaRPr>
                    </a:p>
                  </p:txBody>
                </p:sp>
                <p:cxnSp>
                  <p:nvCxnSpPr>
                    <p:cNvPr id="47" name="Прямая со стрелкой 46"/>
                    <p:cNvCxnSpPr/>
                    <p:nvPr/>
                  </p:nvCxnSpPr>
                  <p:spPr>
                    <a:xfrm rot="10800000" flipH="1" flipV="1">
                      <a:off x="4572000" y="3353307"/>
                      <a:ext cx="457200" cy="158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51" name="TextBox 50"/>
            <p:cNvSpPr txBox="1"/>
            <p:nvPr/>
          </p:nvSpPr>
          <p:spPr>
            <a:xfrm>
              <a:off x="685800" y="4267200"/>
              <a:ext cx="3886200" cy="83099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Равнодействующая сила</a:t>
              </a: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4953000" y="1447800"/>
            <a:ext cx="2133600" cy="3276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7467600" y="1143000"/>
            <a:ext cx="381000" cy="37856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ДИНАМОМЕТР</a:t>
            </a:r>
          </a:p>
        </p:txBody>
      </p:sp>
      <p:sp>
        <p:nvSpPr>
          <p:cNvPr id="37918" name="TextBox 59"/>
          <p:cNvSpPr txBox="1">
            <a:spLocks noChangeArrowheads="1"/>
          </p:cNvSpPr>
          <p:nvPr/>
        </p:nvSpPr>
        <p:spPr bwMode="auto">
          <a:xfrm>
            <a:off x="5105400" y="1600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Verdana" pitchFamily="34" charset="0"/>
              </a:rPr>
              <a:t>Н</a:t>
            </a: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5029200" y="22098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029200" y="2438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029200" y="26670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922" name="Группа 71"/>
          <p:cNvGrpSpPr>
            <a:grpSpLocks/>
          </p:cNvGrpSpPr>
          <p:nvPr/>
        </p:nvGrpSpPr>
        <p:grpSpPr bwMode="auto">
          <a:xfrm>
            <a:off x="5029200" y="2667000"/>
            <a:ext cx="381000" cy="457200"/>
            <a:chOff x="5181600" y="2362200"/>
            <a:chExt cx="381000" cy="457200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5181600" y="2362200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5181600" y="25908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5181600" y="2819400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Прямая соединительная линия 72"/>
          <p:cNvCxnSpPr/>
          <p:nvPr/>
        </p:nvCxnSpPr>
        <p:spPr>
          <a:xfrm>
            <a:off x="5029200" y="31242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029200" y="33528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029200" y="35814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5029200" y="3581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029200" y="38100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029200" y="40386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3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914400"/>
            <a:ext cx="106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933" name="Группа 58"/>
          <p:cNvGrpSpPr>
            <a:grpSpLocks/>
          </p:cNvGrpSpPr>
          <p:nvPr/>
        </p:nvGrpSpPr>
        <p:grpSpPr bwMode="auto">
          <a:xfrm>
            <a:off x="8077200" y="5715000"/>
            <a:ext cx="1066800" cy="1143000"/>
            <a:chOff x="7924800" y="4800600"/>
            <a:chExt cx="1066800" cy="1143000"/>
          </a:xfrm>
        </p:grpSpPr>
        <p:grpSp>
          <p:nvGrpSpPr>
            <p:cNvPr id="37934" name="Группа 33"/>
            <p:cNvGrpSpPr>
              <a:grpSpLocks/>
            </p:cNvGrpSpPr>
            <p:nvPr/>
          </p:nvGrpSpPr>
          <p:grpSpPr bwMode="auto">
            <a:xfrm>
              <a:off x="8381997" y="5105400"/>
              <a:ext cx="609599" cy="533400"/>
              <a:chOff x="2971800" y="533400"/>
              <a:chExt cx="1371600" cy="1041914"/>
            </a:xfrm>
          </p:grpSpPr>
          <p:grpSp>
            <p:nvGrpSpPr>
              <p:cNvPr id="37935" name="Группа 43"/>
              <p:cNvGrpSpPr>
                <a:grpSpLocks/>
              </p:cNvGrpSpPr>
              <p:nvPr/>
            </p:nvGrpSpPr>
            <p:grpSpPr bwMode="auto">
              <a:xfrm rot="10800000">
                <a:off x="2971800" y="990600"/>
                <a:ext cx="381000" cy="266700"/>
                <a:chOff x="4114800" y="838200"/>
                <a:chExt cx="381000" cy="266700"/>
              </a:xfrm>
            </p:grpSpPr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 flipV="1">
                  <a:off x="4113601" y="1000830"/>
                  <a:ext cx="228600" cy="1147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Овал 96"/>
                <p:cNvSpPr/>
                <p:nvPr/>
              </p:nvSpPr>
              <p:spPr>
                <a:xfrm>
                  <a:off x="4267193" y="839581"/>
                  <a:ext cx="228600" cy="229469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9"/>
              <p:cNvGrpSpPr/>
              <p:nvPr/>
            </p:nvGrpSpPr>
            <p:grpSpPr>
              <a:xfrm>
                <a:off x="3276600" y="533400"/>
                <a:ext cx="695156" cy="1041914"/>
                <a:chOff x="1285852" y="1000108"/>
                <a:chExt cx="695156" cy="1041914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 rot="16200000" flipH="1">
                  <a:off x="1393010" y="1821644"/>
                  <a:ext cx="357190" cy="2"/>
                </a:xfrm>
                <a:prstGeom prst="line">
                  <a:avLst/>
                </a:prstGeom>
                <a:solidFill>
                  <a:srgbClr val="00B0F0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 rot="16200000" flipH="1">
                  <a:off x="1535886" y="1821646"/>
                  <a:ext cx="357192" cy="2"/>
                </a:xfrm>
                <a:prstGeom prst="line">
                  <a:avLst/>
                </a:prstGeom>
                <a:solidFill>
                  <a:srgbClr val="00B0F0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Группа 29"/>
                <p:cNvGrpSpPr/>
                <p:nvPr/>
              </p:nvGrpSpPr>
              <p:grpSpPr>
                <a:xfrm>
                  <a:off x="1285852" y="1000108"/>
                  <a:ext cx="695156" cy="647829"/>
                  <a:chOff x="1285852" y="1000108"/>
                  <a:chExt cx="695156" cy="647829"/>
                </a:xfrm>
              </p:grpSpPr>
              <p:sp>
                <p:nvSpPr>
                  <p:cNvPr id="88" name="Овал 87"/>
                  <p:cNvSpPr/>
                  <p:nvPr/>
                </p:nvSpPr>
                <p:spPr>
                  <a:xfrm>
                    <a:off x="1285852" y="1018103"/>
                    <a:ext cx="695156" cy="629834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89" name="Хорда 88"/>
                  <p:cNvSpPr/>
                  <p:nvPr/>
                </p:nvSpPr>
                <p:spPr>
                  <a:xfrm rot="21033689">
                    <a:off x="1386436" y="1000108"/>
                    <a:ext cx="460493" cy="555013"/>
                  </a:xfrm>
                  <a:prstGeom prst="chord">
                    <a:avLst>
                      <a:gd name="adj1" fmla="val 3047209"/>
                      <a:gd name="adj2" fmla="val 8376248"/>
                    </a:avLst>
                  </a:prstGeom>
                  <a:solidFill>
                    <a:schemeClr val="bg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grpSp>
                <p:nvGrpSpPr>
                  <p:cNvPr id="14" name="Группа 38"/>
                  <p:cNvGrpSpPr/>
                  <p:nvPr/>
                </p:nvGrpSpPr>
                <p:grpSpPr>
                  <a:xfrm>
                    <a:off x="1660167" y="1163450"/>
                    <a:ext cx="234465" cy="224846"/>
                    <a:chOff x="1905000" y="1219200"/>
                    <a:chExt cx="334114" cy="353637"/>
                  </a:xfrm>
                </p:grpSpPr>
                <p:sp>
                  <p:nvSpPr>
                    <p:cNvPr id="94" name="Хорда 93"/>
                    <p:cNvSpPr/>
                    <p:nvPr/>
                  </p:nvSpPr>
                  <p:spPr>
                    <a:xfrm rot="7252758">
                      <a:off x="1895238" y="1228962"/>
                      <a:ext cx="353637" cy="334114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5" name="Хорда 94"/>
                    <p:cNvSpPr/>
                    <p:nvPr/>
                  </p:nvSpPr>
                  <p:spPr>
                    <a:xfrm rot="7252758">
                      <a:off x="1934523" y="1331793"/>
                      <a:ext cx="286123" cy="184041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rgbClr val="FF0000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5" name="Группа 41"/>
                  <p:cNvGrpSpPr/>
                  <p:nvPr/>
                </p:nvGrpSpPr>
                <p:grpSpPr>
                  <a:xfrm>
                    <a:off x="1339326" y="1163450"/>
                    <a:ext cx="234465" cy="224846"/>
                    <a:chOff x="1905000" y="1219200"/>
                    <a:chExt cx="334114" cy="353637"/>
                  </a:xfrm>
                </p:grpSpPr>
                <p:sp>
                  <p:nvSpPr>
                    <p:cNvPr id="92" name="Хорда 91"/>
                    <p:cNvSpPr/>
                    <p:nvPr/>
                  </p:nvSpPr>
                  <p:spPr>
                    <a:xfrm rot="7252758">
                      <a:off x="1895238" y="1228962"/>
                      <a:ext cx="353637" cy="334114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3" name="Хорда 92"/>
                    <p:cNvSpPr/>
                    <p:nvPr/>
                  </p:nvSpPr>
                  <p:spPr>
                    <a:xfrm rot="7252758">
                      <a:off x="1934523" y="1331793"/>
                      <a:ext cx="286123" cy="184041"/>
                    </a:xfrm>
                    <a:prstGeom prst="chord">
                      <a:avLst>
                        <a:gd name="adj1" fmla="val 2896432"/>
                        <a:gd name="adj2" fmla="val 14543188"/>
                      </a:avLst>
                    </a:prstGeom>
                    <a:solidFill>
                      <a:srgbClr val="FF0000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</p:grpSp>
            <p:sp>
              <p:nvSpPr>
                <p:cNvPr id="85" name="Хорда 84"/>
                <p:cNvSpPr/>
                <p:nvPr/>
              </p:nvSpPr>
              <p:spPr>
                <a:xfrm rot="14220000" flipH="1">
                  <a:off x="1730765" y="1862374"/>
                  <a:ext cx="134178" cy="225118"/>
                </a:xfrm>
                <a:prstGeom prst="chord">
                  <a:avLst>
                    <a:gd name="adj1" fmla="val 2425281"/>
                    <a:gd name="adj2" fmla="val 14955475"/>
                  </a:avLst>
                </a:prstGeom>
                <a:solidFill>
                  <a:srgbClr val="00B0F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6" name="Хорда 85"/>
                <p:cNvSpPr/>
                <p:nvPr/>
              </p:nvSpPr>
              <p:spPr>
                <a:xfrm rot="7380000">
                  <a:off x="1451483" y="1862374"/>
                  <a:ext cx="134178" cy="225117"/>
                </a:xfrm>
                <a:prstGeom prst="chord">
                  <a:avLst>
                    <a:gd name="adj1" fmla="val 2425281"/>
                    <a:gd name="adj2" fmla="val 14955475"/>
                  </a:avLst>
                </a:prstGeom>
                <a:solidFill>
                  <a:srgbClr val="00B0F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cxnSp>
            <p:nvCxnSpPr>
              <p:cNvPr id="68" name="Прямая соединительная линия 67"/>
              <p:cNvCxnSpPr/>
              <p:nvPr/>
            </p:nvCxnSpPr>
            <p:spPr>
              <a:xfrm flipV="1">
                <a:off x="3961219" y="837292"/>
                <a:ext cx="228600" cy="1147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Овал 78"/>
              <p:cNvSpPr/>
              <p:nvPr/>
            </p:nvSpPr>
            <p:spPr>
              <a:xfrm>
                <a:off x="4114809" y="685347"/>
                <a:ext cx="228600" cy="229469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4" name="Стрелка влево 63">
              <a:hlinkClick r:id="rId4" action="ppaction://hlinksldjump"/>
            </p:cNvPr>
            <p:cNvSpPr/>
            <p:nvPr/>
          </p:nvSpPr>
          <p:spPr>
            <a:xfrm>
              <a:off x="7924800" y="4800600"/>
              <a:ext cx="1066800" cy="1143000"/>
            </a:xfrm>
            <a:prstGeom prst="leftArrow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14400" y="214313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1</a:t>
            </a:r>
          </a:p>
        </p:txBody>
      </p:sp>
      <p:sp>
        <p:nvSpPr>
          <p:cNvPr id="38915" name="Содержимое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964488" cy="4525963"/>
          </a:xfrm>
        </p:spPr>
        <p:txBody>
          <a:bodyPr/>
          <a:lstStyle/>
          <a:p>
            <a:r>
              <a:rPr lang="ru-RU" sz="4000" dirty="0"/>
              <a:t>Найти </a:t>
            </a:r>
            <a:r>
              <a:rPr lang="ru-RU" sz="4000" b="1" dirty="0">
                <a:solidFill>
                  <a:srgbClr val="00B050"/>
                </a:solidFill>
              </a:rPr>
              <a:t>коэффициент жесткости </a:t>
            </a:r>
            <a:r>
              <a:rPr lang="ru-RU" sz="4000" dirty="0"/>
              <a:t>пружины, если сила </a:t>
            </a:r>
            <a:r>
              <a:rPr lang="ru-RU" sz="4000" b="1" dirty="0">
                <a:solidFill>
                  <a:srgbClr val="7030A0"/>
                </a:solidFill>
              </a:rPr>
              <a:t>500Н</a:t>
            </a:r>
            <a:r>
              <a:rPr lang="ru-RU" sz="4000" dirty="0"/>
              <a:t> увеличивает ее длину </a:t>
            </a:r>
            <a:r>
              <a:rPr lang="ru-RU" sz="4000" b="1" dirty="0">
                <a:solidFill>
                  <a:srgbClr val="7030A0"/>
                </a:solidFill>
              </a:rPr>
              <a:t>на </a:t>
            </a:r>
            <a:r>
              <a:rPr lang="en-US" sz="4000" b="1" dirty="0">
                <a:solidFill>
                  <a:srgbClr val="7030A0"/>
                </a:solidFill>
              </a:rPr>
              <a:t>2</a:t>
            </a:r>
            <a:r>
              <a:rPr lang="ru-RU" sz="4000" b="1" dirty="0">
                <a:solidFill>
                  <a:srgbClr val="7030A0"/>
                </a:solidFill>
              </a:rPr>
              <a:t>см</a:t>
            </a:r>
            <a:r>
              <a:rPr lang="ru-RU" sz="4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4814" y="0"/>
            <a:ext cx="8229600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ЗАДАЧА  1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4294967295"/>
          </p:nvPr>
        </p:nvSpPr>
        <p:spPr>
          <a:xfrm>
            <a:off x="0" y="836712"/>
            <a:ext cx="8229600" cy="5289451"/>
          </a:xfrm>
        </p:spPr>
        <p:txBody>
          <a:bodyPr/>
          <a:lstStyle/>
          <a:p>
            <a:r>
              <a:rPr lang="ru-RU" dirty="0"/>
              <a:t>Дано:      </a:t>
            </a:r>
            <a:r>
              <a:rPr lang="ru-RU" dirty="0" smtClean="0"/>
              <a:t>  СИ                </a:t>
            </a:r>
            <a:r>
              <a:rPr lang="ru-RU" dirty="0"/>
              <a:t>Решение</a:t>
            </a:r>
          </a:p>
          <a:p>
            <a:pPr>
              <a:buFontTx/>
              <a:buNone/>
            </a:pPr>
            <a:r>
              <a:rPr lang="en-US" dirty="0"/>
              <a:t>   F = 500H</a:t>
            </a:r>
            <a:r>
              <a:rPr lang="ru-RU" dirty="0"/>
              <a:t>                  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x = 2</a:t>
            </a:r>
            <a:r>
              <a:rPr lang="ru-RU" dirty="0"/>
              <a:t>см </a:t>
            </a:r>
            <a:r>
              <a:rPr lang="ru-RU" dirty="0" smtClean="0"/>
              <a:t>   0,02м</a:t>
            </a:r>
            <a:r>
              <a:rPr lang="en-US" dirty="0" smtClean="0"/>
              <a:t>     </a:t>
            </a:r>
            <a:r>
              <a:rPr lang="ru-RU" dirty="0" smtClean="0"/>
              <a:t> 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k - ? </a:t>
            </a:r>
            <a:endParaRPr lang="ru-RU" dirty="0"/>
          </a:p>
          <a:p>
            <a:pPr>
              <a:buFontTx/>
              <a:buNone/>
            </a:pPr>
            <a:r>
              <a:rPr lang="ru-RU" dirty="0"/>
              <a:t>                                    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339752" y="1714500"/>
            <a:ext cx="17686" cy="14264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707904" y="1628800"/>
            <a:ext cx="1588" cy="15841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3528" y="2564904"/>
            <a:ext cx="2000027" cy="161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1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i="1" dirty="0"/>
              <a:t>Дано:      СИ                       Решение</a:t>
            </a:r>
          </a:p>
          <a:p>
            <a:pPr>
              <a:buFontTx/>
              <a:buNone/>
            </a:pPr>
            <a:r>
              <a:rPr lang="en-US" dirty="0"/>
              <a:t>   F = 500H</a:t>
            </a:r>
            <a:r>
              <a:rPr lang="ru-RU" dirty="0"/>
              <a:t>                       (закон Гука)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x = 2</a:t>
            </a:r>
            <a:r>
              <a:rPr lang="ru-RU" dirty="0"/>
              <a:t>см 0,02м      </a:t>
            </a:r>
            <a:r>
              <a:rPr lang="en-US" dirty="0"/>
              <a:t> F = </a:t>
            </a:r>
            <a:r>
              <a:rPr lang="en-US" dirty="0" err="1"/>
              <a:t>kx</a:t>
            </a:r>
            <a:r>
              <a:rPr lang="en-US" dirty="0"/>
              <a:t>             k = F/k</a:t>
            </a:r>
          </a:p>
          <a:p>
            <a:pPr>
              <a:buFontTx/>
              <a:buNone/>
            </a:pPr>
            <a:r>
              <a:rPr lang="en-US" dirty="0"/>
              <a:t>   k - ? </a:t>
            </a:r>
            <a:endParaRPr lang="ru-RU" dirty="0"/>
          </a:p>
          <a:p>
            <a:pPr>
              <a:buFontTx/>
              <a:buNone/>
            </a:pPr>
            <a:r>
              <a:rPr lang="ru-RU" dirty="0"/>
              <a:t>                                    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339752" y="1714500"/>
            <a:ext cx="17686" cy="20745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491880" y="1714500"/>
            <a:ext cx="10146" cy="21465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ЗАДАЧА  1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892480" cy="4525963"/>
          </a:xfrm>
        </p:spPr>
        <p:txBody>
          <a:bodyPr/>
          <a:lstStyle/>
          <a:p>
            <a:r>
              <a:rPr lang="ru-RU" i="1" dirty="0"/>
              <a:t>Дано:    </a:t>
            </a:r>
            <a:r>
              <a:rPr lang="ru-RU" i="1" dirty="0" smtClean="0"/>
              <a:t>     </a:t>
            </a:r>
            <a:r>
              <a:rPr lang="ru-RU" i="1" dirty="0"/>
              <a:t>СИ           </a:t>
            </a:r>
            <a:r>
              <a:rPr lang="ru-RU" i="1" dirty="0" smtClean="0"/>
              <a:t>       </a:t>
            </a:r>
            <a:r>
              <a:rPr lang="ru-RU" i="1" dirty="0"/>
              <a:t>Решение</a:t>
            </a:r>
          </a:p>
          <a:p>
            <a:pPr>
              <a:buFontTx/>
              <a:buNone/>
            </a:pPr>
            <a:r>
              <a:rPr lang="en-US" dirty="0"/>
              <a:t>   F = 500H</a:t>
            </a:r>
            <a:r>
              <a:rPr lang="ru-RU" dirty="0"/>
              <a:t>                 </a:t>
            </a:r>
            <a:r>
              <a:rPr lang="en-US" dirty="0"/>
              <a:t>F = </a:t>
            </a:r>
            <a:r>
              <a:rPr lang="en-US" dirty="0" err="1"/>
              <a:t>kx</a:t>
            </a:r>
            <a:r>
              <a:rPr lang="en-US" dirty="0"/>
              <a:t>       </a:t>
            </a:r>
            <a:r>
              <a:rPr lang="en-US" dirty="0" smtClean="0"/>
              <a:t>    </a:t>
            </a:r>
            <a:r>
              <a:rPr lang="en-US" dirty="0"/>
              <a:t>k = F/k</a:t>
            </a:r>
          </a:p>
          <a:p>
            <a:pPr>
              <a:buFontTx/>
              <a:buNone/>
            </a:pPr>
            <a:r>
              <a:rPr lang="en-US" dirty="0"/>
              <a:t>   x = 2</a:t>
            </a:r>
            <a:r>
              <a:rPr lang="ru-RU" dirty="0"/>
              <a:t>см  </a:t>
            </a:r>
            <a:r>
              <a:rPr lang="ru-RU" dirty="0" smtClean="0"/>
              <a:t>  0,02м</a:t>
            </a:r>
            <a:r>
              <a:rPr lang="en-US" dirty="0" smtClean="0"/>
              <a:t>   </a:t>
            </a:r>
            <a:r>
              <a:rPr lang="ru-RU" dirty="0" smtClean="0"/>
              <a:t>       </a:t>
            </a:r>
            <a:r>
              <a:rPr lang="en-US" dirty="0" smtClean="0"/>
              <a:t>k </a:t>
            </a:r>
            <a:r>
              <a:rPr lang="en-US" dirty="0"/>
              <a:t>= </a:t>
            </a:r>
            <a:r>
              <a:rPr lang="ru-RU" dirty="0"/>
              <a:t>500:0,02 =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en-US" dirty="0" smtClean="0"/>
              <a:t>k </a:t>
            </a:r>
            <a:r>
              <a:rPr lang="en-US" dirty="0"/>
              <a:t>- ? </a:t>
            </a:r>
            <a:r>
              <a:rPr lang="ru-RU" dirty="0"/>
              <a:t>				= 25000 Н/м</a:t>
            </a:r>
            <a:endParaRPr lang="en-US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/>
              <a:t>                                    </a:t>
            </a:r>
            <a:r>
              <a:rPr lang="ru-RU" dirty="0">
                <a:solidFill>
                  <a:srgbClr val="FF0000"/>
                </a:solidFill>
              </a:rPr>
              <a:t>Ответ: 25 кН/м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339752" y="1714500"/>
            <a:ext cx="17686" cy="2146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707904" y="1700808"/>
            <a:ext cx="10146" cy="21465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5196" y="3284984"/>
            <a:ext cx="2000027" cy="161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2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600201"/>
            <a:ext cx="8280920" cy="319695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Автомобиль массой </a:t>
            </a:r>
            <a:r>
              <a:rPr lang="ru-RU" sz="4000" b="1" dirty="0">
                <a:solidFill>
                  <a:srgbClr val="7030A0"/>
                </a:solidFill>
              </a:rPr>
              <a:t>2т</a:t>
            </a:r>
            <a:r>
              <a:rPr lang="ru-RU" sz="4000" dirty="0"/>
              <a:t> движется с места с ускорением </a:t>
            </a:r>
            <a:r>
              <a:rPr lang="ru-RU" sz="4000" b="1" dirty="0">
                <a:solidFill>
                  <a:srgbClr val="7030A0"/>
                </a:solidFill>
              </a:rPr>
              <a:t>0,6м/с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>
                <a:cs typeface="Times New Roman" pitchFamily="18" charset="0"/>
              </a:rPr>
              <a:t>Какую </a:t>
            </a:r>
            <a:r>
              <a:rPr lang="ru-RU" sz="4000" b="1" dirty="0">
                <a:solidFill>
                  <a:srgbClr val="00B050"/>
                </a:solidFill>
                <a:cs typeface="Times New Roman" pitchFamily="18" charset="0"/>
              </a:rPr>
              <a:t>силу тяги </a:t>
            </a:r>
            <a:r>
              <a:rPr lang="ru-RU" sz="4000" dirty="0">
                <a:cs typeface="Times New Roman" pitchFamily="18" charset="0"/>
              </a:rPr>
              <a:t>развивает </a:t>
            </a:r>
            <a:r>
              <a:rPr lang="ru-RU" sz="4000" dirty="0" err="1" smtClean="0">
                <a:cs typeface="Times New Roman" pitchFamily="18" charset="0"/>
              </a:rPr>
              <a:t>дви-гатель</a:t>
            </a:r>
            <a:r>
              <a:rPr lang="ru-RU" sz="4000" dirty="0" smtClean="0">
                <a:cs typeface="Times New Roman" pitchFamily="18" charset="0"/>
              </a:rPr>
              <a:t> </a:t>
            </a:r>
            <a:r>
              <a:rPr lang="ru-RU" sz="4000" dirty="0">
                <a:cs typeface="Times New Roman" pitchFamily="18" charset="0"/>
              </a:rPr>
              <a:t>при этом движении, если коэффициент трения 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0,04</a:t>
            </a:r>
            <a:r>
              <a:rPr lang="ru-RU" sz="4000" dirty="0">
                <a:cs typeface="Times New Roman" pitchFamily="18" charset="0"/>
              </a:rPr>
              <a:t>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2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i="1" dirty="0"/>
              <a:t>Дано:            СИ                 Решение</a:t>
            </a:r>
          </a:p>
          <a:p>
            <a:pPr>
              <a:buFontTx/>
              <a:buNone/>
            </a:pPr>
            <a:r>
              <a:rPr lang="en-US" dirty="0"/>
              <a:t>   m = 2</a:t>
            </a:r>
            <a:r>
              <a:rPr lang="ru-RU" dirty="0"/>
              <a:t>т    </a:t>
            </a:r>
            <a:r>
              <a:rPr lang="ru-RU" dirty="0" smtClean="0"/>
              <a:t>      </a:t>
            </a:r>
            <a:r>
              <a:rPr lang="ru-RU" dirty="0"/>
              <a:t>2000кг   (второй закон)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a = 0,6</a:t>
            </a:r>
            <a:r>
              <a:rPr lang="ru-RU" dirty="0"/>
              <a:t>м/с</a:t>
            </a:r>
            <a:r>
              <a:rPr lang="ru-RU" dirty="0">
                <a:cs typeface="Times New Roman" pitchFamily="18" charset="0"/>
              </a:rPr>
              <a:t>²                  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>
                <a:cs typeface="Times New Roman" pitchFamily="18" charset="0"/>
              </a:rPr>
              <a:t> = 0,04</a:t>
            </a:r>
            <a:r>
              <a:rPr lang="ru-RU" dirty="0">
                <a:cs typeface="Times New Roman" pitchFamily="18" charset="0"/>
              </a:rPr>
              <a:t>                       </a:t>
            </a:r>
            <a:r>
              <a:rPr lang="ru-RU" dirty="0"/>
              <a:t> </a:t>
            </a:r>
            <a:endParaRPr lang="en-US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cs typeface="Times New Roman" pitchFamily="18" charset="0"/>
              </a:rPr>
              <a:t>   F</a:t>
            </a:r>
            <a:r>
              <a:rPr lang="ru-RU" sz="1400" dirty="0">
                <a:cs typeface="Times New Roman" pitchFamily="18" charset="0"/>
              </a:rPr>
              <a:t>тяг </a:t>
            </a:r>
            <a:r>
              <a:rPr lang="ru-RU" dirty="0">
                <a:cs typeface="Times New Roman" pitchFamily="18" charset="0"/>
              </a:rPr>
              <a:t> - ?                             </a:t>
            </a:r>
          </a:p>
          <a:p>
            <a:pPr>
              <a:buFontTx/>
              <a:buNone/>
            </a:pPr>
            <a:r>
              <a:rPr lang="ru-RU" dirty="0">
                <a:cs typeface="Times New Roman" pitchFamily="18" charset="0"/>
              </a:rPr>
              <a:t>                       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843808" y="1785938"/>
            <a:ext cx="13693" cy="26511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4427984" y="1772816"/>
            <a:ext cx="1588" cy="2520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9552" y="3933056"/>
            <a:ext cx="23042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2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 Дано</a:t>
            </a:r>
            <a:r>
              <a:rPr lang="ru-RU" i="1" dirty="0"/>
              <a:t>:            СИ                 Решение</a:t>
            </a:r>
          </a:p>
          <a:p>
            <a:pPr>
              <a:buFontTx/>
              <a:buNone/>
            </a:pPr>
            <a:r>
              <a:rPr lang="en-US" dirty="0"/>
              <a:t>   m = 2</a:t>
            </a:r>
            <a:r>
              <a:rPr lang="ru-RU" dirty="0"/>
              <a:t>т    </a:t>
            </a:r>
            <a:r>
              <a:rPr lang="ru-RU" dirty="0" smtClean="0"/>
              <a:t>      </a:t>
            </a:r>
            <a:r>
              <a:rPr lang="ru-RU" dirty="0"/>
              <a:t>2000кг   </a:t>
            </a:r>
            <a:r>
              <a:rPr lang="en-US" dirty="0"/>
              <a:t>ma = F</a:t>
            </a:r>
            <a:r>
              <a:rPr lang="ru-RU" sz="1600" dirty="0" smtClean="0"/>
              <a:t>тяг</a:t>
            </a:r>
            <a:r>
              <a:rPr lang="en-US" dirty="0" smtClean="0"/>
              <a:t>- </a:t>
            </a:r>
            <a:r>
              <a:rPr lang="en-US" dirty="0"/>
              <a:t>F</a:t>
            </a:r>
            <a:r>
              <a:rPr lang="ru-RU" sz="1600" dirty="0" err="1"/>
              <a:t>тр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a = 0,6</a:t>
            </a:r>
            <a:r>
              <a:rPr lang="ru-RU" dirty="0"/>
              <a:t>м/с</a:t>
            </a:r>
            <a:r>
              <a:rPr lang="ru-RU" dirty="0">
                <a:cs typeface="Times New Roman" pitchFamily="18" charset="0"/>
              </a:rPr>
              <a:t>²                  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>
                <a:cs typeface="Times New Roman" pitchFamily="18" charset="0"/>
              </a:rPr>
              <a:t> = 0,04</a:t>
            </a:r>
            <a:r>
              <a:rPr lang="ru-RU" dirty="0">
                <a:cs typeface="Times New Roman" pitchFamily="18" charset="0"/>
              </a:rPr>
              <a:t>                       </a:t>
            </a:r>
            <a:r>
              <a:rPr lang="ru-RU" dirty="0"/>
              <a:t> </a:t>
            </a:r>
            <a:endParaRPr lang="en-US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cs typeface="Times New Roman" pitchFamily="18" charset="0"/>
              </a:rPr>
              <a:t>   F</a:t>
            </a:r>
            <a:r>
              <a:rPr lang="ru-RU" sz="1400" dirty="0">
                <a:cs typeface="Times New Roman" pitchFamily="18" charset="0"/>
              </a:rPr>
              <a:t>тяг </a:t>
            </a:r>
            <a:r>
              <a:rPr lang="ru-RU" dirty="0">
                <a:cs typeface="Times New Roman" pitchFamily="18" charset="0"/>
              </a:rPr>
              <a:t> - ?                             </a:t>
            </a:r>
          </a:p>
          <a:p>
            <a:pPr>
              <a:buFontTx/>
              <a:buNone/>
            </a:pPr>
            <a:r>
              <a:rPr lang="ru-RU" dirty="0"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843808" y="1785938"/>
            <a:ext cx="13693" cy="2795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4499992" y="1772816"/>
            <a:ext cx="1588" cy="2808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7544" y="3933056"/>
            <a:ext cx="23762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2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i="1"/>
              <a:t>Дано:            СИ                 Решение</a:t>
            </a:r>
          </a:p>
          <a:p>
            <a:pPr>
              <a:buFontTx/>
              <a:buNone/>
            </a:pPr>
            <a:r>
              <a:rPr lang="en-US"/>
              <a:t>   m = 2</a:t>
            </a:r>
            <a:r>
              <a:rPr lang="ru-RU"/>
              <a:t>т       2000кг   </a:t>
            </a:r>
            <a:r>
              <a:rPr lang="en-US"/>
              <a:t>ma = F</a:t>
            </a:r>
            <a:r>
              <a:rPr lang="ru-RU" sz="1600"/>
              <a:t>тяг</a:t>
            </a:r>
            <a:r>
              <a:rPr lang="en-US"/>
              <a:t>  - F</a:t>
            </a:r>
            <a:r>
              <a:rPr lang="ru-RU" sz="1600"/>
              <a:t>тр</a:t>
            </a:r>
            <a:endParaRPr lang="en-US"/>
          </a:p>
          <a:p>
            <a:pPr>
              <a:buFontTx/>
              <a:buNone/>
            </a:pPr>
            <a:r>
              <a:rPr lang="en-US"/>
              <a:t>   a = 0,6</a:t>
            </a:r>
            <a:r>
              <a:rPr lang="ru-RU"/>
              <a:t>м/с</a:t>
            </a:r>
            <a:r>
              <a:rPr lang="ru-RU">
                <a:cs typeface="Times New Roman" pitchFamily="18" charset="0"/>
              </a:rPr>
              <a:t>²              </a:t>
            </a:r>
            <a:r>
              <a:rPr lang="en-US">
                <a:cs typeface="Times New Roman" pitchFamily="18" charset="0"/>
              </a:rPr>
              <a:t>F</a:t>
            </a:r>
            <a:r>
              <a:rPr lang="ru-RU" sz="1600">
                <a:cs typeface="Times New Roman" pitchFamily="18" charset="0"/>
              </a:rPr>
              <a:t>тяг</a:t>
            </a:r>
            <a:r>
              <a:rPr lang="en-US">
                <a:cs typeface="Times New Roman" pitchFamily="18" charset="0"/>
              </a:rPr>
              <a:t> = ma + F</a:t>
            </a:r>
            <a:r>
              <a:rPr lang="ru-RU" sz="1600">
                <a:cs typeface="Times New Roman" pitchFamily="18" charset="0"/>
              </a:rPr>
              <a:t>тр </a:t>
            </a:r>
            <a:r>
              <a:rPr lang="en-US">
                <a:cs typeface="Times New Roman" pitchFamily="18" charset="0"/>
              </a:rPr>
              <a:t>F</a:t>
            </a:r>
            <a:r>
              <a:rPr lang="ru-RU" sz="1600">
                <a:cs typeface="Times New Roman" pitchFamily="18" charset="0"/>
              </a:rPr>
              <a:t>тр</a:t>
            </a:r>
            <a:r>
              <a:rPr lang="en-US">
                <a:cs typeface="Times New Roman" pitchFamily="18" charset="0"/>
              </a:rPr>
              <a:t> =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mg</a:t>
            </a:r>
            <a:endParaRPr lang="en-US"/>
          </a:p>
          <a:p>
            <a:pPr>
              <a:buFontTx/>
              <a:buNone/>
            </a:pPr>
            <a:r>
              <a:rPr lang="en-US"/>
              <a:t>  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cs typeface="Times New Roman" pitchFamily="18" charset="0"/>
              </a:rPr>
              <a:t> = 0,04</a:t>
            </a:r>
            <a:r>
              <a:rPr lang="ru-RU">
                <a:cs typeface="Times New Roman" pitchFamily="18" charset="0"/>
              </a:rPr>
              <a:t>                       </a:t>
            </a:r>
            <a:r>
              <a:rPr lang="ru-RU"/>
              <a:t> </a:t>
            </a:r>
            <a:endParaRPr lang="en-US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>
                <a:cs typeface="Times New Roman" pitchFamily="18" charset="0"/>
              </a:rPr>
              <a:t>   F</a:t>
            </a:r>
            <a:r>
              <a:rPr lang="ru-RU" sz="1400">
                <a:cs typeface="Times New Roman" pitchFamily="18" charset="0"/>
              </a:rPr>
              <a:t>тяг </a:t>
            </a:r>
            <a:r>
              <a:rPr lang="ru-RU">
                <a:cs typeface="Times New Roman" pitchFamily="18" charset="0"/>
              </a:rPr>
              <a:t> - ?                             </a:t>
            </a:r>
          </a:p>
          <a:p>
            <a:pPr>
              <a:buFontTx/>
              <a:buNone/>
            </a:pPr>
            <a:r>
              <a:rPr lang="ru-RU">
                <a:cs typeface="Times New Roman" pitchFamily="18" charset="0"/>
              </a:rPr>
              <a:t> </a:t>
            </a:r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962819" y="3679032"/>
            <a:ext cx="3787775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179638" y="3678238"/>
            <a:ext cx="3786187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0"/>
            <a:ext cx="878681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rgbClr val="CC0000"/>
                </a:solidFill>
                <a:ea typeface="+mj-ea"/>
                <a:cs typeface="Arial" pitchFamily="34" charset="0"/>
              </a:rPr>
              <a:t>Как можно изменить скорость тела?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1513" y="5500688"/>
            <a:ext cx="8472487" cy="11144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i="1">
                <a:latin typeface="Times New Roman" pitchFamily="18" charset="0"/>
              </a:rPr>
              <a:t>  </a:t>
            </a:r>
            <a:r>
              <a:rPr lang="ru-RU" sz="2800" b="1">
                <a:cs typeface="Arial" charset="0"/>
              </a:rPr>
              <a:t>Скорость тела изменяется, если на него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CC0000"/>
                </a:solidFill>
                <a:cs typeface="Arial" charset="0"/>
              </a:rPr>
              <a:t>действуют другие тела!!!</a:t>
            </a:r>
          </a:p>
        </p:txBody>
      </p:sp>
      <p:pic>
        <p:nvPicPr>
          <p:cNvPr id="5140" name="Picture 20" descr="1"/>
          <p:cNvPicPr>
            <a:picLocks noChangeAspect="1" noChangeArrowheads="1"/>
          </p:cNvPicPr>
          <p:nvPr/>
        </p:nvPicPr>
        <p:blipFill>
          <a:blip r:embed="rId2" cstate="print"/>
          <a:srcRect b="17920"/>
          <a:stretch>
            <a:fillRect/>
          </a:stretch>
        </p:blipFill>
        <p:spPr bwMode="auto">
          <a:xfrm>
            <a:off x="3500438" y="1285875"/>
            <a:ext cx="28194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06e-i3"/>
          <p:cNvPicPr>
            <a:picLocks noChangeAspect="1" noChangeArrowheads="1"/>
          </p:cNvPicPr>
          <p:nvPr/>
        </p:nvPicPr>
        <p:blipFill>
          <a:blip r:embed="rId3" cstate="print"/>
          <a:srcRect l="56265"/>
          <a:stretch>
            <a:fillRect/>
          </a:stretch>
        </p:blipFill>
        <p:spPr bwMode="auto">
          <a:xfrm>
            <a:off x="6910388" y="785813"/>
            <a:ext cx="22336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lip_image0055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3000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Фото\5000 изображений\Guys and their Cars\GCARS007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3000375"/>
            <a:ext cx="3903663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2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i="1"/>
              <a:t>Дано:            СИ                 Решение</a:t>
            </a:r>
          </a:p>
          <a:p>
            <a:pPr>
              <a:buFontTx/>
              <a:buNone/>
            </a:pPr>
            <a:r>
              <a:rPr lang="en-US"/>
              <a:t>   m = 2</a:t>
            </a:r>
            <a:r>
              <a:rPr lang="ru-RU"/>
              <a:t>т       2000кг   </a:t>
            </a:r>
            <a:r>
              <a:rPr lang="en-US"/>
              <a:t>ma = F</a:t>
            </a:r>
            <a:r>
              <a:rPr lang="ru-RU" sz="1600"/>
              <a:t>тяг</a:t>
            </a:r>
            <a:r>
              <a:rPr lang="en-US"/>
              <a:t>  - F</a:t>
            </a:r>
            <a:r>
              <a:rPr lang="ru-RU" sz="1600"/>
              <a:t>тр</a:t>
            </a:r>
            <a:endParaRPr lang="en-US"/>
          </a:p>
          <a:p>
            <a:pPr>
              <a:buFontTx/>
              <a:buNone/>
            </a:pPr>
            <a:r>
              <a:rPr lang="en-US"/>
              <a:t>   a = 0,6</a:t>
            </a:r>
            <a:r>
              <a:rPr lang="ru-RU"/>
              <a:t>м/с</a:t>
            </a:r>
            <a:r>
              <a:rPr lang="ru-RU">
                <a:cs typeface="Times New Roman" pitchFamily="18" charset="0"/>
              </a:rPr>
              <a:t>²              </a:t>
            </a:r>
            <a:r>
              <a:rPr lang="en-US">
                <a:cs typeface="Times New Roman" pitchFamily="18" charset="0"/>
              </a:rPr>
              <a:t>F</a:t>
            </a:r>
            <a:r>
              <a:rPr lang="ru-RU" sz="1600">
                <a:cs typeface="Times New Roman" pitchFamily="18" charset="0"/>
              </a:rPr>
              <a:t>тяг</a:t>
            </a:r>
            <a:r>
              <a:rPr lang="en-US">
                <a:cs typeface="Times New Roman" pitchFamily="18" charset="0"/>
              </a:rPr>
              <a:t> = ma + F</a:t>
            </a:r>
            <a:r>
              <a:rPr lang="ru-RU" sz="1600">
                <a:cs typeface="Times New Roman" pitchFamily="18" charset="0"/>
              </a:rPr>
              <a:t>тр </a:t>
            </a:r>
            <a:r>
              <a:rPr lang="en-US">
                <a:cs typeface="Times New Roman" pitchFamily="18" charset="0"/>
              </a:rPr>
              <a:t>F</a:t>
            </a:r>
            <a:r>
              <a:rPr lang="ru-RU" sz="1600">
                <a:cs typeface="Times New Roman" pitchFamily="18" charset="0"/>
              </a:rPr>
              <a:t>тр</a:t>
            </a:r>
            <a:r>
              <a:rPr lang="en-US">
                <a:cs typeface="Times New Roman" pitchFamily="18" charset="0"/>
              </a:rPr>
              <a:t> =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mg</a:t>
            </a:r>
            <a:endParaRPr lang="en-US"/>
          </a:p>
          <a:p>
            <a:pPr>
              <a:buFontTx/>
              <a:buNone/>
            </a:pPr>
            <a:r>
              <a:rPr lang="en-US"/>
              <a:t>  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>
                <a:cs typeface="Times New Roman" pitchFamily="18" charset="0"/>
              </a:rPr>
              <a:t> = 0,04</a:t>
            </a:r>
            <a:r>
              <a:rPr lang="ru-RU">
                <a:cs typeface="Times New Roman" pitchFamily="18" charset="0"/>
              </a:rPr>
              <a:t>                                             </a:t>
            </a:r>
            <a:endParaRPr lang="en-US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>
                <a:cs typeface="Times New Roman" pitchFamily="18" charset="0"/>
              </a:rPr>
              <a:t>   F</a:t>
            </a:r>
            <a:r>
              <a:rPr lang="ru-RU" sz="1400">
                <a:cs typeface="Times New Roman" pitchFamily="18" charset="0"/>
              </a:rPr>
              <a:t>тяг </a:t>
            </a:r>
            <a:r>
              <a:rPr lang="ru-RU">
                <a:cs typeface="Times New Roman" pitchFamily="18" charset="0"/>
              </a:rPr>
              <a:t> - ?                             </a:t>
            </a:r>
          </a:p>
          <a:p>
            <a:pPr>
              <a:buFontTx/>
              <a:buNone/>
            </a:pPr>
            <a:r>
              <a:rPr lang="ru-RU">
                <a:cs typeface="Times New Roman" pitchFamily="18" charset="0"/>
              </a:rPr>
              <a:t>                                                </a:t>
            </a:r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962819" y="3679032"/>
            <a:ext cx="3787775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179638" y="3678238"/>
            <a:ext cx="3786187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14400" y="214313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2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820472" cy="4525963"/>
          </a:xfrm>
        </p:spPr>
        <p:txBody>
          <a:bodyPr/>
          <a:lstStyle/>
          <a:p>
            <a:r>
              <a:rPr lang="ru-RU" sz="2800" i="1" dirty="0"/>
              <a:t>Дано:            </a:t>
            </a:r>
            <a:r>
              <a:rPr lang="ru-RU" sz="2800" i="1" dirty="0" smtClean="0"/>
              <a:t>  СИ                 </a:t>
            </a:r>
            <a:r>
              <a:rPr lang="ru-RU" sz="2800" i="1" dirty="0"/>
              <a:t>Решение</a:t>
            </a:r>
          </a:p>
          <a:p>
            <a:pPr>
              <a:buFontTx/>
              <a:buNone/>
            </a:pPr>
            <a:r>
              <a:rPr lang="en-US" sz="2800" dirty="0"/>
              <a:t>   m = 2</a:t>
            </a:r>
            <a:r>
              <a:rPr lang="ru-RU" sz="2800" dirty="0"/>
              <a:t>т           2000кг   </a:t>
            </a:r>
            <a:r>
              <a:rPr lang="en-US" sz="2800" dirty="0"/>
              <a:t>ma = F</a:t>
            </a:r>
            <a:r>
              <a:rPr lang="ru-RU" sz="2800" dirty="0"/>
              <a:t>тяг</a:t>
            </a:r>
            <a:r>
              <a:rPr lang="en-US" sz="2800" dirty="0"/>
              <a:t>  - F</a:t>
            </a:r>
            <a:r>
              <a:rPr lang="ru-RU" sz="2800" dirty="0" err="1"/>
              <a:t>тр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   a = 0,6</a:t>
            </a:r>
            <a:r>
              <a:rPr lang="ru-RU" sz="2800" dirty="0"/>
              <a:t>м/с</a:t>
            </a:r>
            <a:r>
              <a:rPr lang="ru-RU" sz="2800" dirty="0">
                <a:cs typeface="Times New Roman" pitchFamily="18" charset="0"/>
              </a:rPr>
              <a:t>²                 </a:t>
            </a:r>
            <a:r>
              <a:rPr lang="en-US" sz="2800" dirty="0">
                <a:cs typeface="Times New Roman" pitchFamily="18" charset="0"/>
              </a:rPr>
              <a:t>F</a:t>
            </a:r>
            <a:r>
              <a:rPr lang="ru-RU" sz="2800" dirty="0">
                <a:cs typeface="Times New Roman" pitchFamily="18" charset="0"/>
              </a:rPr>
              <a:t>тяг</a:t>
            </a:r>
            <a:r>
              <a:rPr lang="en-US" sz="2800" dirty="0">
                <a:cs typeface="Times New Roman" pitchFamily="18" charset="0"/>
              </a:rPr>
              <a:t> = ma + F</a:t>
            </a:r>
            <a:r>
              <a:rPr lang="ru-RU" sz="2800" dirty="0" err="1" smtClean="0">
                <a:cs typeface="Times New Roman" pitchFamily="18" charset="0"/>
              </a:rPr>
              <a:t>тр</a:t>
            </a:r>
            <a:r>
              <a:rPr lang="ru-RU" sz="2800" dirty="0" smtClean="0">
                <a:cs typeface="Times New Roman" pitchFamily="18" charset="0"/>
              </a:rPr>
              <a:t>; 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F</a:t>
            </a:r>
            <a:r>
              <a:rPr lang="ru-RU" sz="2800" dirty="0" err="1">
                <a:cs typeface="Times New Roman" pitchFamily="18" charset="0"/>
              </a:rPr>
              <a:t>тр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>
                <a:latin typeface="+mj-lt"/>
                <a:cs typeface="Times New Roman" pitchFamily="18" charset="0"/>
              </a:rPr>
              <a:t>= </a:t>
            </a:r>
            <a:r>
              <a:rPr lang="el-GR" sz="2800" dirty="0">
                <a:latin typeface="+mj-lt"/>
                <a:cs typeface="Times New Roman" pitchFamily="18" charset="0"/>
              </a:rPr>
              <a:t>μ</a:t>
            </a:r>
            <a:r>
              <a:rPr lang="en-US" sz="2800" dirty="0">
                <a:latin typeface="+mj-lt"/>
                <a:cs typeface="Times New Roman" pitchFamily="18" charset="0"/>
              </a:rPr>
              <a:t>mg</a:t>
            </a:r>
            <a:endParaRPr lang="en-US" sz="2800" dirty="0">
              <a:latin typeface="+mj-lt"/>
            </a:endParaRPr>
          </a:p>
          <a:p>
            <a:pPr>
              <a:buFontTx/>
              <a:buNone/>
            </a:pPr>
            <a:r>
              <a:rPr lang="en-US" sz="2800" dirty="0"/>
              <a:t>  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800" dirty="0">
                <a:cs typeface="Times New Roman" pitchFamily="18" charset="0"/>
              </a:rPr>
              <a:t> = 0,04</a:t>
            </a:r>
            <a:r>
              <a:rPr lang="ru-RU" sz="2800" dirty="0">
                <a:cs typeface="Times New Roman" pitchFamily="18" charset="0"/>
              </a:rPr>
              <a:t>                                        </a:t>
            </a:r>
            <a:endParaRPr lang="en-US" sz="2800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800" dirty="0">
                <a:cs typeface="Times New Roman" pitchFamily="18" charset="0"/>
              </a:rPr>
              <a:t>   F</a:t>
            </a:r>
            <a:r>
              <a:rPr lang="ru-RU" sz="2800" dirty="0">
                <a:cs typeface="Times New Roman" pitchFamily="18" charset="0"/>
              </a:rPr>
              <a:t>тяг  - ?                            </a:t>
            </a:r>
            <a:r>
              <a:rPr lang="en-US" sz="2800" dirty="0">
                <a:cs typeface="Times New Roman" pitchFamily="18" charset="0"/>
              </a:rPr>
              <a:t>F</a:t>
            </a:r>
            <a:r>
              <a:rPr lang="ru-RU" sz="2800" dirty="0">
                <a:cs typeface="Times New Roman" pitchFamily="18" charset="0"/>
              </a:rPr>
              <a:t>тяг = </a:t>
            </a:r>
            <a:r>
              <a:rPr lang="ru-RU" sz="2800" dirty="0">
                <a:latin typeface="+mj-lt"/>
                <a:cs typeface="Times New Roman" pitchFamily="18" charset="0"/>
              </a:rPr>
              <a:t>2000·0,6 + 800 =  </a:t>
            </a:r>
          </a:p>
          <a:p>
            <a:pPr>
              <a:buFontTx/>
              <a:buNone/>
            </a:pPr>
            <a:r>
              <a:rPr lang="ru-RU" sz="2800" dirty="0">
                <a:cs typeface="Times New Roman" pitchFamily="18" charset="0"/>
              </a:rPr>
              <a:t>                                               = 2000 Н  </a:t>
            </a:r>
          </a:p>
          <a:p>
            <a:pPr>
              <a:buFontTx/>
              <a:buNone/>
            </a:pPr>
            <a:r>
              <a:rPr lang="ru-RU" sz="2800" dirty="0">
                <a:cs typeface="Times New Roman" pitchFamily="18" charset="0"/>
              </a:rPr>
              <a:t>                                         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Ответ: 2кН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  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483768" y="1772816"/>
            <a:ext cx="1588" cy="24482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4067944" y="1785938"/>
            <a:ext cx="5582" cy="2363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7544" y="3645024"/>
            <a:ext cx="2000027" cy="161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3</a:t>
            </a:r>
          </a:p>
        </p:txBody>
      </p:sp>
      <p:sp>
        <p:nvSpPr>
          <p:cNvPr id="49155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600200"/>
            <a:ext cx="8136904" cy="4525963"/>
          </a:xfrm>
        </p:spPr>
        <p:txBody>
          <a:bodyPr/>
          <a:lstStyle/>
          <a:p>
            <a:pPr marL="0" indent="534988">
              <a:buNone/>
            </a:pPr>
            <a:r>
              <a:rPr lang="ru-RU" sz="4000" dirty="0"/>
              <a:t>С какой </a:t>
            </a:r>
            <a:r>
              <a:rPr lang="ru-RU" sz="4000" b="1" dirty="0">
                <a:solidFill>
                  <a:srgbClr val="00B050"/>
                </a:solidFill>
              </a:rPr>
              <a:t>силой </a:t>
            </a:r>
            <a:r>
              <a:rPr lang="ru-RU" sz="4000" dirty="0"/>
              <a:t>автомобиль массой </a:t>
            </a:r>
            <a:r>
              <a:rPr lang="ru-RU" sz="4000" b="1" dirty="0">
                <a:solidFill>
                  <a:srgbClr val="7030A0"/>
                </a:solidFill>
              </a:rPr>
              <a:t>4т</a:t>
            </a:r>
            <a:r>
              <a:rPr lang="ru-RU" sz="4000" dirty="0"/>
              <a:t> притягивается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 </a:t>
            </a:r>
            <a:r>
              <a:rPr lang="ru-RU" sz="4000" dirty="0"/>
              <a:t>Солнцу (масса Солнца </a:t>
            </a:r>
            <a:r>
              <a:rPr lang="ru-RU" sz="4000" b="1" dirty="0" smtClean="0">
                <a:solidFill>
                  <a:srgbClr val="7030A0"/>
                </a:solidFill>
              </a:rPr>
              <a:t>2</a:t>
            </a:r>
            <a:r>
              <a:rPr lang="ru-RU" sz="4000" b="1" dirty="0" smtClean="0">
                <a:solidFill>
                  <a:srgbClr val="7030A0"/>
                </a:solidFill>
                <a:cs typeface="Times New Roman" pitchFamily="18" charset="0"/>
              </a:rPr>
              <a:t>·10</a:t>
            </a:r>
            <a:r>
              <a:rPr lang="ru-RU" sz="4000" dirty="0" smtClean="0">
                <a:cs typeface="Times New Roman" pitchFamily="18" charset="0"/>
              </a:rPr>
              <a:t>кг</a:t>
            </a:r>
            <a:r>
              <a:rPr lang="ru-RU" sz="4000" dirty="0">
                <a:cs typeface="Times New Roman" pitchFamily="18" charset="0"/>
              </a:rPr>
              <a:t>, расстояние до Солнца 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150</a:t>
            </a:r>
            <a:r>
              <a:rPr lang="ru-RU" sz="4000" dirty="0">
                <a:cs typeface="Times New Roman" pitchFamily="18" charset="0"/>
              </a:rPr>
              <a:t>млн км)?</a:t>
            </a: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4929188" y="2786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3</a:t>
            </a:r>
          </a:p>
        </p:txBody>
      </p:sp>
      <p:sp>
        <p:nvSpPr>
          <p:cNvPr id="50179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  Дано</a:t>
            </a:r>
            <a:r>
              <a:rPr lang="ru-RU" i="1" dirty="0"/>
              <a:t>:               </a:t>
            </a:r>
            <a:r>
              <a:rPr lang="ru-RU" i="1" dirty="0" smtClean="0"/>
              <a:t>                  </a:t>
            </a:r>
            <a:r>
              <a:rPr lang="ru-RU" i="1" dirty="0"/>
              <a:t>Решение</a:t>
            </a:r>
          </a:p>
          <a:p>
            <a:pPr>
              <a:buFontTx/>
              <a:buNone/>
            </a:pPr>
            <a:r>
              <a:rPr lang="ru-RU" i="1" dirty="0"/>
              <a:t>  </a:t>
            </a:r>
            <a:r>
              <a:rPr lang="en-US" dirty="0"/>
              <a:t>m = 4</a:t>
            </a:r>
            <a:r>
              <a:rPr lang="ru-RU" dirty="0"/>
              <a:t>т                       </a:t>
            </a:r>
            <a:endParaRPr lang="en-US" dirty="0"/>
          </a:p>
          <a:p>
            <a:pPr>
              <a:buFontTx/>
              <a:buNone/>
            </a:pPr>
            <a:r>
              <a:rPr lang="en-US" i="1" dirty="0"/>
              <a:t>   </a:t>
            </a:r>
            <a:r>
              <a:rPr lang="en-US" dirty="0"/>
              <a:t>M = </a:t>
            </a:r>
            <a:r>
              <a:rPr lang="ru-RU" dirty="0"/>
              <a:t>2</a:t>
            </a:r>
            <a:r>
              <a:rPr lang="ru-RU" dirty="0">
                <a:cs typeface="Times New Roman" pitchFamily="18" charset="0"/>
              </a:rPr>
              <a:t>·10  кг</a:t>
            </a:r>
            <a:endParaRPr lang="en-US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cs typeface="Times New Roman" pitchFamily="18" charset="0"/>
              </a:rPr>
              <a:t>   r = 150</a:t>
            </a:r>
            <a:r>
              <a:rPr lang="ru-RU" dirty="0">
                <a:cs typeface="Times New Roman" pitchFamily="18" charset="0"/>
              </a:rPr>
              <a:t>млн км  </a:t>
            </a:r>
            <a:endParaRPr lang="en-US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cs typeface="Times New Roman" pitchFamily="18" charset="0"/>
              </a:rPr>
              <a:t>   F</a:t>
            </a:r>
            <a:r>
              <a:rPr lang="ru-RU" dirty="0">
                <a:cs typeface="Times New Roman" pitchFamily="18" charset="0"/>
              </a:rPr>
              <a:t> - ?</a:t>
            </a:r>
          </a:p>
          <a:p>
            <a:pPr>
              <a:buFontTx/>
              <a:buNone/>
            </a:pPr>
            <a:r>
              <a:rPr lang="ru-RU" dirty="0">
                <a:cs typeface="Times New Roman" pitchFamily="18" charset="0"/>
              </a:rPr>
              <a:t>                                                     </a:t>
            </a:r>
            <a:endParaRPr lang="ru-RU" dirty="0"/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2214563" y="26431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30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14688" y="1714500"/>
            <a:ext cx="61168" cy="29386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536" y="3933056"/>
            <a:ext cx="28803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3</a:t>
            </a:r>
          </a:p>
        </p:txBody>
      </p:sp>
      <p:sp>
        <p:nvSpPr>
          <p:cNvPr id="5120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820472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 Дано</a:t>
            </a:r>
            <a:r>
              <a:rPr lang="ru-RU" i="1" dirty="0"/>
              <a:t>:               СИ                 Решение</a:t>
            </a:r>
          </a:p>
          <a:p>
            <a:pPr>
              <a:buFontTx/>
              <a:buNone/>
            </a:pPr>
            <a:r>
              <a:rPr lang="ru-RU" i="1" dirty="0"/>
              <a:t>  </a:t>
            </a:r>
            <a:r>
              <a:rPr lang="en-US" dirty="0"/>
              <a:t>m = 4</a:t>
            </a:r>
            <a:r>
              <a:rPr lang="ru-RU" dirty="0"/>
              <a:t>т    </a:t>
            </a:r>
            <a:r>
              <a:rPr lang="ru-RU" dirty="0" smtClean="0"/>
              <a:t>         4000кг     </a:t>
            </a:r>
            <a:r>
              <a:rPr lang="ru-RU" dirty="0"/>
              <a:t>(закон </a:t>
            </a:r>
            <a:r>
              <a:rPr lang="ru-RU" dirty="0" err="1" smtClean="0"/>
              <a:t>всемирн</a:t>
            </a:r>
            <a:r>
              <a:rPr lang="ru-RU" dirty="0" smtClean="0"/>
              <a:t>.</a:t>
            </a:r>
            <a:endParaRPr lang="en-US" dirty="0"/>
          </a:p>
          <a:p>
            <a:pPr>
              <a:buNone/>
            </a:pPr>
            <a:r>
              <a:rPr lang="en-US" i="1" dirty="0"/>
              <a:t>   </a:t>
            </a:r>
            <a:r>
              <a:rPr lang="en-US" dirty="0"/>
              <a:t>M = </a:t>
            </a:r>
            <a:r>
              <a:rPr lang="ru-RU" dirty="0"/>
              <a:t>2</a:t>
            </a:r>
            <a:r>
              <a:rPr lang="ru-RU" dirty="0">
                <a:cs typeface="Times New Roman" pitchFamily="18" charset="0"/>
              </a:rPr>
              <a:t>·10  </a:t>
            </a:r>
            <a:r>
              <a:rPr lang="ru-RU" dirty="0" smtClean="0">
                <a:cs typeface="Times New Roman" pitchFamily="18" charset="0"/>
              </a:rPr>
              <a:t>кг				 </a:t>
            </a:r>
            <a:r>
              <a:rPr lang="ru-RU" dirty="0">
                <a:cs typeface="Times New Roman" pitchFamily="18" charset="0"/>
              </a:rPr>
              <a:t>тяготения)</a:t>
            </a:r>
            <a:endParaRPr lang="en-US" dirty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r </a:t>
            </a:r>
            <a:r>
              <a:rPr lang="en-US" dirty="0">
                <a:cs typeface="Times New Roman" pitchFamily="18" charset="0"/>
              </a:rPr>
              <a:t>= 150</a:t>
            </a:r>
            <a:r>
              <a:rPr lang="ru-RU" dirty="0">
                <a:cs typeface="Times New Roman" pitchFamily="18" charset="0"/>
              </a:rPr>
              <a:t>млн км </a:t>
            </a:r>
            <a:r>
              <a:rPr lang="ru-RU" dirty="0" smtClean="0">
                <a:cs typeface="Times New Roman" pitchFamily="18" charset="0"/>
              </a:rPr>
              <a:t> 1,5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dirty="0" smtClean="0">
                <a:latin typeface="+mj-lt"/>
                <a:cs typeface="Times New Roman" pitchFamily="18" charset="0"/>
              </a:rPr>
              <a:t>10</a:t>
            </a:r>
            <a:r>
              <a:rPr lang="ru-RU" baseline="30000" dirty="0" smtClean="0">
                <a:latin typeface="+mj-lt"/>
                <a:cs typeface="Times New Roman" pitchFamily="18" charset="0"/>
              </a:rPr>
              <a:t>11</a:t>
            </a:r>
            <a:r>
              <a:rPr lang="ru-RU" dirty="0" smtClean="0">
                <a:latin typeface="+mj-lt"/>
                <a:cs typeface="Times New Roman" pitchFamily="18" charset="0"/>
              </a:rPr>
              <a:t> м</a:t>
            </a:r>
            <a:r>
              <a:rPr lang="en-US" dirty="0" smtClean="0">
                <a:cs typeface="Times New Roman" pitchFamily="18" charset="0"/>
              </a:rPr>
              <a:t>  </a:t>
            </a:r>
            <a:endParaRPr lang="ru-RU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  </a:t>
            </a:r>
            <a:r>
              <a:rPr lang="en-US" dirty="0" smtClean="0">
                <a:cs typeface="Times New Roman" pitchFamily="18" charset="0"/>
              </a:rPr>
              <a:t>F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- ?</a:t>
            </a:r>
          </a:p>
          <a:p>
            <a:pPr>
              <a:buFontTx/>
              <a:buNone/>
            </a:pPr>
            <a:r>
              <a:rPr lang="ru-RU" dirty="0"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2214563" y="26431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30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915816" y="1628800"/>
            <a:ext cx="72010" cy="3024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86313" y="1643063"/>
            <a:ext cx="73719" cy="30820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300" y="3934724"/>
            <a:ext cx="28803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3</a:t>
            </a:r>
          </a:p>
        </p:txBody>
      </p:sp>
      <p:sp>
        <p:nvSpPr>
          <p:cNvPr id="5120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820472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 </a:t>
            </a:r>
            <a:r>
              <a:rPr lang="ru-RU" dirty="0" smtClean="0"/>
              <a:t>Дано</a:t>
            </a:r>
            <a:r>
              <a:rPr lang="ru-RU" dirty="0"/>
              <a:t>:               СИ                 Решение</a:t>
            </a:r>
          </a:p>
          <a:p>
            <a:pPr>
              <a:buFontTx/>
              <a:buNone/>
            </a:pPr>
            <a:r>
              <a:rPr lang="ru-RU" i="1" dirty="0"/>
              <a:t>  </a:t>
            </a:r>
            <a:r>
              <a:rPr lang="en-US" dirty="0"/>
              <a:t>m = 4</a:t>
            </a:r>
            <a:r>
              <a:rPr lang="ru-RU" dirty="0"/>
              <a:t>т    </a:t>
            </a:r>
            <a:r>
              <a:rPr lang="ru-RU" dirty="0" smtClean="0"/>
              <a:t>         4000кг </a:t>
            </a:r>
          </a:p>
          <a:p>
            <a:pPr>
              <a:buFontTx/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en-US" dirty="0" smtClean="0"/>
              <a:t>M </a:t>
            </a:r>
            <a:r>
              <a:rPr lang="en-US" dirty="0"/>
              <a:t>= </a:t>
            </a:r>
            <a:r>
              <a:rPr lang="ru-RU" dirty="0"/>
              <a:t>2</a:t>
            </a:r>
            <a:r>
              <a:rPr lang="ru-RU" dirty="0">
                <a:cs typeface="Times New Roman" pitchFamily="18" charset="0"/>
              </a:rPr>
              <a:t>·10  </a:t>
            </a:r>
            <a:r>
              <a:rPr lang="ru-RU" dirty="0" smtClean="0">
                <a:cs typeface="Times New Roman" pitchFamily="18" charset="0"/>
              </a:rPr>
              <a:t>кг				 </a:t>
            </a:r>
          </a:p>
          <a:p>
            <a:pPr>
              <a:buFontTx/>
              <a:buNone/>
            </a:pPr>
            <a:r>
              <a:rPr lang="en-US" dirty="0" smtClean="0">
                <a:cs typeface="Times New Roman" pitchFamily="18" charset="0"/>
              </a:rPr>
              <a:t>r </a:t>
            </a:r>
            <a:r>
              <a:rPr lang="en-US" dirty="0">
                <a:cs typeface="Times New Roman" pitchFamily="18" charset="0"/>
              </a:rPr>
              <a:t>= 150</a:t>
            </a:r>
            <a:r>
              <a:rPr lang="ru-RU" dirty="0">
                <a:cs typeface="Times New Roman" pitchFamily="18" charset="0"/>
              </a:rPr>
              <a:t>млн км </a:t>
            </a:r>
            <a:r>
              <a:rPr lang="ru-RU" dirty="0" smtClean="0">
                <a:cs typeface="Times New Roman" pitchFamily="18" charset="0"/>
              </a:rPr>
              <a:t> 1,5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dirty="0" smtClean="0">
                <a:latin typeface="+mj-lt"/>
                <a:cs typeface="Times New Roman" pitchFamily="18" charset="0"/>
              </a:rPr>
              <a:t>10</a:t>
            </a:r>
            <a:r>
              <a:rPr lang="ru-RU" baseline="30000" dirty="0" smtClean="0">
                <a:latin typeface="+mj-lt"/>
                <a:cs typeface="Times New Roman" pitchFamily="18" charset="0"/>
              </a:rPr>
              <a:t>11</a:t>
            </a:r>
            <a:r>
              <a:rPr lang="ru-RU" dirty="0" smtClean="0">
                <a:latin typeface="+mj-lt"/>
                <a:cs typeface="Times New Roman" pitchFamily="18" charset="0"/>
              </a:rPr>
              <a:t> м</a:t>
            </a:r>
            <a:r>
              <a:rPr lang="en-US" dirty="0" smtClean="0">
                <a:cs typeface="Times New Roman" pitchFamily="18" charset="0"/>
              </a:rPr>
              <a:t>  </a:t>
            </a:r>
            <a:endParaRPr lang="ru-RU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  </a:t>
            </a:r>
            <a:r>
              <a:rPr lang="en-US" dirty="0" smtClean="0">
                <a:cs typeface="Times New Roman" pitchFamily="18" charset="0"/>
              </a:rPr>
              <a:t>F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- ?</a:t>
            </a:r>
          </a:p>
          <a:p>
            <a:pPr>
              <a:buFontTx/>
              <a:buNone/>
            </a:pPr>
            <a:r>
              <a:rPr lang="ru-RU" dirty="0"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2214563" y="26431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30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915816" y="1628800"/>
            <a:ext cx="72010" cy="3024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86313" y="1643063"/>
            <a:ext cx="73719" cy="30820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300" y="3934724"/>
            <a:ext cx="28803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5429250" y="2143125"/>
          <a:ext cx="18383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2" name="Формула" r:id="rId3" imgW="736280" imgH="393529" progId="Equation.3">
                  <p:embed/>
                </p:oleObj>
              </mc:Choice>
              <mc:Fallback>
                <p:oleObj name="Формула" r:id="rId3" imgW="736280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2143125"/>
                        <a:ext cx="1838325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2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3</a:t>
            </a:r>
          </a:p>
        </p:txBody>
      </p:sp>
      <p:sp>
        <p:nvSpPr>
          <p:cNvPr id="5120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820472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 </a:t>
            </a:r>
            <a:r>
              <a:rPr lang="ru-RU" dirty="0" smtClean="0"/>
              <a:t>Дано</a:t>
            </a:r>
            <a:r>
              <a:rPr lang="ru-RU" dirty="0"/>
              <a:t>:               СИ                 Решение</a:t>
            </a:r>
          </a:p>
          <a:p>
            <a:pPr>
              <a:buFontTx/>
              <a:buNone/>
            </a:pPr>
            <a:r>
              <a:rPr lang="ru-RU" i="1" dirty="0"/>
              <a:t>  </a:t>
            </a:r>
            <a:r>
              <a:rPr lang="en-US" dirty="0"/>
              <a:t>m = 4</a:t>
            </a:r>
            <a:r>
              <a:rPr lang="ru-RU" dirty="0"/>
              <a:t>т    </a:t>
            </a:r>
            <a:r>
              <a:rPr lang="ru-RU" dirty="0" smtClean="0"/>
              <a:t>         4000кг </a:t>
            </a:r>
          </a:p>
          <a:p>
            <a:pPr>
              <a:buFontTx/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en-US" dirty="0" smtClean="0"/>
              <a:t>M </a:t>
            </a:r>
            <a:r>
              <a:rPr lang="en-US" dirty="0"/>
              <a:t>= </a:t>
            </a:r>
            <a:r>
              <a:rPr lang="ru-RU" dirty="0"/>
              <a:t>2</a:t>
            </a:r>
            <a:r>
              <a:rPr lang="ru-RU" dirty="0">
                <a:cs typeface="Times New Roman" pitchFamily="18" charset="0"/>
              </a:rPr>
              <a:t>·10  </a:t>
            </a:r>
            <a:r>
              <a:rPr lang="ru-RU" dirty="0" smtClean="0">
                <a:cs typeface="Times New Roman" pitchFamily="18" charset="0"/>
              </a:rPr>
              <a:t>кг				 </a:t>
            </a:r>
          </a:p>
          <a:p>
            <a:pPr>
              <a:buFontTx/>
              <a:buNone/>
            </a:pPr>
            <a:r>
              <a:rPr lang="en-US" dirty="0" smtClean="0">
                <a:cs typeface="Times New Roman" pitchFamily="18" charset="0"/>
              </a:rPr>
              <a:t>r </a:t>
            </a:r>
            <a:r>
              <a:rPr lang="en-US" dirty="0">
                <a:cs typeface="Times New Roman" pitchFamily="18" charset="0"/>
              </a:rPr>
              <a:t>= 150</a:t>
            </a:r>
            <a:r>
              <a:rPr lang="ru-RU" dirty="0">
                <a:cs typeface="Times New Roman" pitchFamily="18" charset="0"/>
              </a:rPr>
              <a:t>млн км </a:t>
            </a:r>
            <a:r>
              <a:rPr lang="ru-RU" dirty="0" smtClean="0">
                <a:cs typeface="Times New Roman" pitchFamily="18" charset="0"/>
              </a:rPr>
              <a:t> 1,5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dirty="0" smtClean="0">
                <a:latin typeface="+mj-lt"/>
                <a:cs typeface="Times New Roman" pitchFamily="18" charset="0"/>
              </a:rPr>
              <a:t>10</a:t>
            </a:r>
            <a:r>
              <a:rPr lang="ru-RU" baseline="30000" dirty="0" smtClean="0">
                <a:latin typeface="+mj-lt"/>
                <a:cs typeface="Times New Roman" pitchFamily="18" charset="0"/>
              </a:rPr>
              <a:t>11</a:t>
            </a:r>
            <a:r>
              <a:rPr lang="ru-RU" dirty="0" smtClean="0">
                <a:latin typeface="+mj-lt"/>
                <a:cs typeface="Times New Roman" pitchFamily="18" charset="0"/>
              </a:rPr>
              <a:t> м</a:t>
            </a:r>
            <a:r>
              <a:rPr lang="en-US" dirty="0" smtClean="0">
                <a:cs typeface="Times New Roman" pitchFamily="18" charset="0"/>
              </a:rPr>
              <a:t>  </a:t>
            </a:r>
            <a:endParaRPr lang="ru-RU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  </a:t>
            </a:r>
            <a:r>
              <a:rPr lang="en-US" dirty="0" smtClean="0">
                <a:cs typeface="Times New Roman" pitchFamily="18" charset="0"/>
              </a:rPr>
              <a:t>F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- ?</a:t>
            </a:r>
          </a:p>
          <a:p>
            <a:pPr>
              <a:buFontTx/>
              <a:buNone/>
            </a:pPr>
            <a:r>
              <a:rPr lang="ru-RU" dirty="0"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2214563" y="26431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30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915816" y="1628800"/>
            <a:ext cx="72010" cy="3024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86313" y="1643063"/>
            <a:ext cx="73719" cy="30820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300" y="3934724"/>
            <a:ext cx="28803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5429250" y="2143125"/>
          <a:ext cx="18383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3" name="Формула" r:id="rId3" imgW="736280" imgH="393529" progId="Equation.3">
                  <p:embed/>
                </p:oleObj>
              </mc:Choice>
              <mc:Fallback>
                <p:oleObj name="Формула" r:id="rId3" imgW="7362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2143125"/>
                        <a:ext cx="1838325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263817"/>
              </p:ext>
            </p:extLst>
          </p:nvPr>
        </p:nvGraphicFramePr>
        <p:xfrm>
          <a:off x="5012560" y="3140968"/>
          <a:ext cx="4138612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4" name="Equation" r:id="rId5" imgW="1981200" imgH="444500" progId="Equation.3">
                  <p:embed/>
                </p:oleObj>
              </mc:Choice>
              <mc:Fallback>
                <p:oleObj name="Equation" r:id="rId5" imgW="1981200" imgH="444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2560" y="3140968"/>
                        <a:ext cx="4138612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44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3</a:t>
            </a:r>
          </a:p>
        </p:txBody>
      </p:sp>
      <p:sp>
        <p:nvSpPr>
          <p:cNvPr id="5120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82047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/>
              <a:t>   </a:t>
            </a:r>
            <a:r>
              <a:rPr lang="ru-RU" dirty="0" smtClean="0"/>
              <a:t>Дано</a:t>
            </a:r>
            <a:r>
              <a:rPr lang="ru-RU" dirty="0"/>
              <a:t>:               СИ                 Решение</a:t>
            </a:r>
          </a:p>
          <a:p>
            <a:pPr>
              <a:buFontTx/>
              <a:buNone/>
            </a:pPr>
            <a:r>
              <a:rPr lang="ru-RU" i="1" dirty="0"/>
              <a:t>  </a:t>
            </a:r>
            <a:r>
              <a:rPr lang="en-US" dirty="0"/>
              <a:t>m = 4</a:t>
            </a:r>
            <a:r>
              <a:rPr lang="ru-RU" dirty="0"/>
              <a:t>т    </a:t>
            </a:r>
            <a:r>
              <a:rPr lang="ru-RU" dirty="0" smtClean="0"/>
              <a:t>         4000кг </a:t>
            </a:r>
          </a:p>
          <a:p>
            <a:pPr>
              <a:buFontTx/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en-US" dirty="0" smtClean="0"/>
              <a:t>M </a:t>
            </a:r>
            <a:r>
              <a:rPr lang="en-US" dirty="0"/>
              <a:t>= </a:t>
            </a:r>
            <a:r>
              <a:rPr lang="ru-RU" dirty="0"/>
              <a:t>2</a:t>
            </a:r>
            <a:r>
              <a:rPr lang="ru-RU" dirty="0">
                <a:cs typeface="Times New Roman" pitchFamily="18" charset="0"/>
              </a:rPr>
              <a:t>·10  </a:t>
            </a:r>
            <a:r>
              <a:rPr lang="ru-RU" dirty="0" smtClean="0">
                <a:cs typeface="Times New Roman" pitchFamily="18" charset="0"/>
              </a:rPr>
              <a:t>кг				 </a:t>
            </a:r>
          </a:p>
          <a:p>
            <a:pPr>
              <a:buFontTx/>
              <a:buNone/>
            </a:pPr>
            <a:r>
              <a:rPr lang="en-US" dirty="0" smtClean="0">
                <a:cs typeface="Times New Roman" pitchFamily="18" charset="0"/>
              </a:rPr>
              <a:t>r </a:t>
            </a:r>
            <a:r>
              <a:rPr lang="en-US" dirty="0">
                <a:cs typeface="Times New Roman" pitchFamily="18" charset="0"/>
              </a:rPr>
              <a:t>= 150</a:t>
            </a:r>
            <a:r>
              <a:rPr lang="ru-RU" dirty="0">
                <a:cs typeface="Times New Roman" pitchFamily="18" charset="0"/>
              </a:rPr>
              <a:t>млн км </a:t>
            </a:r>
            <a:r>
              <a:rPr lang="ru-RU" dirty="0" smtClean="0">
                <a:cs typeface="Times New Roman" pitchFamily="18" charset="0"/>
              </a:rPr>
              <a:t> 1,5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dirty="0" smtClean="0">
                <a:latin typeface="+mj-lt"/>
                <a:cs typeface="Times New Roman" pitchFamily="18" charset="0"/>
              </a:rPr>
              <a:t>10</a:t>
            </a:r>
            <a:r>
              <a:rPr lang="ru-RU" baseline="30000" dirty="0" smtClean="0">
                <a:latin typeface="+mj-lt"/>
                <a:cs typeface="Times New Roman" pitchFamily="18" charset="0"/>
              </a:rPr>
              <a:t>11</a:t>
            </a:r>
            <a:r>
              <a:rPr lang="ru-RU" dirty="0" smtClean="0">
                <a:latin typeface="+mj-lt"/>
                <a:cs typeface="Times New Roman" pitchFamily="18" charset="0"/>
              </a:rPr>
              <a:t> м</a:t>
            </a:r>
            <a:r>
              <a:rPr lang="en-US" dirty="0" smtClean="0">
                <a:cs typeface="Times New Roman" pitchFamily="18" charset="0"/>
              </a:rPr>
              <a:t>  </a:t>
            </a:r>
            <a:endParaRPr lang="ru-RU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  </a:t>
            </a:r>
            <a:r>
              <a:rPr lang="en-US" dirty="0" smtClean="0">
                <a:cs typeface="Times New Roman" pitchFamily="18" charset="0"/>
              </a:rPr>
              <a:t>F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- </a:t>
            </a:r>
            <a:r>
              <a:rPr lang="ru-RU" dirty="0" smtClean="0"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						</a:t>
            </a:r>
            <a:r>
              <a:rPr lang="ru-RU" dirty="0">
                <a:cs typeface="Times New Roman" pitchFamily="18" charset="0"/>
              </a:rPr>
              <a:t>= 24Н</a:t>
            </a:r>
          </a:p>
          <a:p>
            <a:pPr>
              <a:buNone/>
            </a:pPr>
            <a:endParaRPr lang="ru-RU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2214563" y="26431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30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915816" y="1628800"/>
            <a:ext cx="72010" cy="3024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86313" y="1643063"/>
            <a:ext cx="73719" cy="30820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7504" y="3732768"/>
            <a:ext cx="28803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5429250" y="2143125"/>
          <a:ext cx="18383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8" name="Формула" r:id="rId3" imgW="736280" imgH="393529" progId="Equation.3">
                  <p:embed/>
                </p:oleObj>
              </mc:Choice>
              <mc:Fallback>
                <p:oleObj name="Формула" r:id="rId3" imgW="7362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2143125"/>
                        <a:ext cx="1838325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992708"/>
              </p:ext>
            </p:extLst>
          </p:nvPr>
        </p:nvGraphicFramePr>
        <p:xfrm>
          <a:off x="5012560" y="3140968"/>
          <a:ext cx="4138612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9" name="Equation" r:id="rId5" imgW="1981200" imgH="444500" progId="Equation.3">
                  <p:embed/>
                </p:oleObj>
              </mc:Choice>
              <mc:Fallback>
                <p:oleObj name="Equation" r:id="rId5" imgW="1981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2560" y="3140968"/>
                        <a:ext cx="4138612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07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4</a:t>
            </a:r>
          </a:p>
        </p:txBody>
      </p:sp>
      <p:sp>
        <p:nvSpPr>
          <p:cNvPr id="55299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600200"/>
            <a:ext cx="7762056" cy="4525963"/>
          </a:xfrm>
        </p:spPr>
        <p:txBody>
          <a:bodyPr/>
          <a:lstStyle/>
          <a:p>
            <a:pPr marL="0" indent="534988">
              <a:buNone/>
            </a:pPr>
            <a:r>
              <a:rPr lang="ru-RU" sz="4000" dirty="0"/>
              <a:t>Определить </a:t>
            </a:r>
            <a:r>
              <a:rPr lang="ru-RU" sz="4000" b="1" dirty="0">
                <a:solidFill>
                  <a:srgbClr val="00B050"/>
                </a:solidFill>
              </a:rPr>
              <a:t>ускорение</a:t>
            </a:r>
            <a:r>
              <a:rPr lang="ru-RU" sz="4000" dirty="0"/>
              <a:t> </a:t>
            </a:r>
            <a:r>
              <a:rPr lang="ru-RU" sz="4000" b="1" dirty="0" err="1">
                <a:solidFill>
                  <a:srgbClr val="00B050"/>
                </a:solidFill>
              </a:rPr>
              <a:t>сво-бодного</a:t>
            </a:r>
            <a:r>
              <a:rPr lang="ru-RU" sz="4000" b="1" dirty="0">
                <a:solidFill>
                  <a:srgbClr val="00B050"/>
                </a:solidFill>
              </a:rPr>
              <a:t>  падения на Луне </a:t>
            </a:r>
            <a:r>
              <a:rPr lang="ru-RU" sz="4000" dirty="0"/>
              <a:t>на высоте </a:t>
            </a:r>
            <a:r>
              <a:rPr lang="ru-RU" sz="4000" b="1" dirty="0">
                <a:solidFill>
                  <a:srgbClr val="7030A0"/>
                </a:solidFill>
              </a:rPr>
              <a:t>500км</a:t>
            </a:r>
            <a:r>
              <a:rPr lang="ru-RU" sz="4000" dirty="0"/>
              <a:t> от поверхности. Масса Луны </a:t>
            </a:r>
            <a:r>
              <a:rPr lang="ru-RU" sz="4000" b="1" dirty="0" smtClean="0">
                <a:solidFill>
                  <a:srgbClr val="7030A0"/>
                </a:solidFill>
              </a:rPr>
              <a:t>7,35</a:t>
            </a:r>
            <a:r>
              <a:rPr lang="ru-RU" sz="4000" b="1" dirty="0" smtClean="0">
                <a:solidFill>
                  <a:srgbClr val="7030A0"/>
                </a:solidFill>
                <a:cs typeface="Times New Roman" pitchFamily="18" charset="0"/>
              </a:rPr>
              <a:t>·10</a:t>
            </a:r>
            <a:r>
              <a:rPr lang="ru-RU" sz="4000" b="1" baseline="30000" dirty="0" smtClean="0">
                <a:solidFill>
                  <a:srgbClr val="7030A0"/>
                </a:solidFill>
              </a:rPr>
              <a:t>22 </a:t>
            </a:r>
            <a:r>
              <a:rPr lang="ru-RU" sz="4000" b="1" dirty="0" smtClean="0">
                <a:solidFill>
                  <a:srgbClr val="7030A0"/>
                </a:solidFill>
                <a:cs typeface="Times New Roman" pitchFamily="18" charset="0"/>
              </a:rPr>
              <a:t>кг</a:t>
            </a:r>
            <a:r>
              <a:rPr lang="ru-RU" sz="4000" dirty="0">
                <a:cs typeface="Times New Roman" pitchFamily="18" charset="0"/>
              </a:rPr>
              <a:t>, ее радиус 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1740 км</a:t>
            </a:r>
            <a:r>
              <a:rPr lang="ru-RU" sz="4000" dirty="0">
                <a:cs typeface="Times New Roman" pitchFamily="18" charset="0"/>
              </a:rPr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4</a:t>
            </a:r>
          </a:p>
        </p:txBody>
      </p:sp>
      <p:sp>
        <p:nvSpPr>
          <p:cNvPr id="5632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</a:t>
            </a:r>
            <a:r>
              <a:rPr lang="ru-RU" i="1" dirty="0"/>
              <a:t>Дано:                  СИ                  Решение </a:t>
            </a:r>
          </a:p>
          <a:p>
            <a:pPr>
              <a:buFontTx/>
              <a:buNone/>
            </a:pPr>
            <a:r>
              <a:rPr lang="ru-RU" i="1" dirty="0"/>
              <a:t>   </a:t>
            </a:r>
            <a:r>
              <a:rPr lang="en-US" dirty="0"/>
              <a:t>M = </a:t>
            </a:r>
            <a:r>
              <a:rPr lang="en-US" dirty="0" smtClean="0">
                <a:latin typeface="+mj-lt"/>
              </a:rPr>
              <a:t>7,35</a:t>
            </a:r>
            <a:r>
              <a:rPr lang="en-US" dirty="0" smtClean="0">
                <a:latin typeface="+mj-lt"/>
                <a:cs typeface="Times New Roman" pitchFamily="18" charset="0"/>
              </a:rPr>
              <a:t>·10</a:t>
            </a:r>
            <a:r>
              <a:rPr lang="ru-RU" baseline="30000" dirty="0" smtClean="0">
                <a:latin typeface="+mj-lt"/>
                <a:cs typeface="Times New Roman" pitchFamily="18" charset="0"/>
              </a:rPr>
              <a:t>22</a:t>
            </a:r>
            <a:r>
              <a:rPr lang="en-US" dirty="0" smtClean="0">
                <a:latin typeface="+mj-lt"/>
                <a:cs typeface="Times New Roman" pitchFamily="18" charset="0"/>
              </a:rPr>
              <a:t>   </a:t>
            </a:r>
            <a:r>
              <a:rPr lang="ru-RU" dirty="0">
                <a:latin typeface="+mj-lt"/>
                <a:cs typeface="Times New Roman" pitchFamily="18" charset="0"/>
              </a:rPr>
              <a:t>кг</a:t>
            </a:r>
            <a:endParaRPr lang="en-US" dirty="0"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i="1" dirty="0">
                <a:latin typeface="+mj-lt"/>
                <a:cs typeface="Times New Roman" pitchFamily="18" charset="0"/>
              </a:rPr>
              <a:t>  </a:t>
            </a:r>
            <a:r>
              <a:rPr lang="en-US" dirty="0">
                <a:latin typeface="+mj-lt"/>
                <a:cs typeface="Times New Roman" pitchFamily="18" charset="0"/>
              </a:rPr>
              <a:t>h = 500</a:t>
            </a:r>
            <a:r>
              <a:rPr lang="ru-RU" dirty="0">
                <a:latin typeface="+mj-lt"/>
                <a:cs typeface="Times New Roman" pitchFamily="18" charset="0"/>
              </a:rPr>
              <a:t>км = </a:t>
            </a:r>
            <a:r>
              <a:rPr lang="ru-RU" dirty="0" smtClean="0">
                <a:latin typeface="+mj-lt"/>
                <a:cs typeface="Times New Roman" pitchFamily="18" charset="0"/>
              </a:rPr>
              <a:t>5·10</a:t>
            </a:r>
            <a:r>
              <a:rPr lang="ru-RU" baseline="30000" dirty="0" smtClean="0">
                <a:latin typeface="+mj-lt"/>
                <a:cs typeface="Times New Roman" pitchFamily="18" charset="0"/>
              </a:rPr>
              <a:t>5</a:t>
            </a:r>
            <a:r>
              <a:rPr lang="ru-RU" dirty="0" smtClean="0">
                <a:latin typeface="+mj-lt"/>
                <a:cs typeface="Times New Roman" pitchFamily="18" charset="0"/>
              </a:rPr>
              <a:t> м</a:t>
            </a:r>
            <a:endParaRPr lang="en-US" dirty="0"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i="1" dirty="0">
                <a:latin typeface="+mj-lt"/>
                <a:cs typeface="Times New Roman" pitchFamily="18" charset="0"/>
              </a:rPr>
              <a:t>  </a:t>
            </a:r>
            <a:r>
              <a:rPr lang="en-US" dirty="0">
                <a:latin typeface="+mj-lt"/>
                <a:cs typeface="Times New Roman" pitchFamily="18" charset="0"/>
              </a:rPr>
              <a:t>R = 1740</a:t>
            </a:r>
            <a:r>
              <a:rPr lang="ru-RU" dirty="0" smtClean="0">
                <a:latin typeface="+mj-lt"/>
                <a:cs typeface="Times New Roman" pitchFamily="18" charset="0"/>
              </a:rPr>
              <a:t>км=17,4·10</a:t>
            </a:r>
            <a:r>
              <a:rPr lang="ru-RU" baseline="30000" dirty="0" smtClean="0">
                <a:latin typeface="+mj-lt"/>
                <a:cs typeface="Times New Roman" pitchFamily="18" charset="0"/>
              </a:rPr>
              <a:t>5</a:t>
            </a:r>
            <a:r>
              <a:rPr lang="ru-RU" dirty="0" smtClean="0">
                <a:latin typeface="+mj-lt"/>
                <a:cs typeface="Times New Roman" pitchFamily="18" charset="0"/>
              </a:rPr>
              <a:t> </a:t>
            </a:r>
            <a:r>
              <a:rPr lang="ru-RU" dirty="0">
                <a:latin typeface="+mj-lt"/>
                <a:cs typeface="Times New Roman" pitchFamily="18" charset="0"/>
              </a:rPr>
              <a:t>м</a:t>
            </a:r>
            <a:endParaRPr lang="en-US" dirty="0"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i="1" dirty="0">
                <a:latin typeface="+mj-lt"/>
                <a:cs typeface="Times New Roman" pitchFamily="18" charset="0"/>
              </a:rPr>
              <a:t>  </a:t>
            </a:r>
            <a:r>
              <a:rPr lang="en-US" dirty="0">
                <a:latin typeface="+mj-lt"/>
                <a:cs typeface="Times New Roman" pitchFamily="18" charset="0"/>
              </a:rPr>
              <a:t> g - ?</a:t>
            </a:r>
            <a:endParaRPr lang="ru-RU" dirty="0"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2000" y="2000250"/>
            <a:ext cx="72008" cy="25088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15907" b="3682"/>
          <a:stretch>
            <a:fillRect/>
          </a:stretch>
        </p:blipFill>
        <p:spPr bwMode="auto">
          <a:xfrm>
            <a:off x="0" y="0"/>
            <a:ext cx="4857784" cy="222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t="9216"/>
          <a:stretch>
            <a:fillRect/>
          </a:stretch>
        </p:blipFill>
        <p:spPr bwMode="auto">
          <a:xfrm>
            <a:off x="0" y="4661132"/>
            <a:ext cx="4857752" cy="219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 t="13985" r="9" b="6229"/>
          <a:stretch>
            <a:fillRect/>
          </a:stretch>
        </p:blipFill>
        <p:spPr bwMode="auto">
          <a:xfrm>
            <a:off x="0" y="2256496"/>
            <a:ext cx="4857752" cy="236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8197" name="TextBox 15"/>
          <p:cNvSpPr txBox="1">
            <a:spLocks noChangeArrowheads="1"/>
          </p:cNvSpPr>
          <p:nvPr/>
        </p:nvSpPr>
        <p:spPr bwMode="auto">
          <a:xfrm>
            <a:off x="4857750" y="1500188"/>
            <a:ext cx="4286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+mj-lt"/>
                <a:cs typeface="Arial" charset="0"/>
              </a:rPr>
              <a:t>Если действий со стороны других тел на тело нет, то </a:t>
            </a:r>
            <a:r>
              <a:rPr lang="ru-RU" sz="2800" b="1" dirty="0" err="1" smtClean="0">
                <a:latin typeface="+mj-lt"/>
                <a:cs typeface="Arial" charset="0"/>
              </a:rPr>
              <a:t>ускоре-ние</a:t>
            </a:r>
            <a:r>
              <a:rPr lang="ru-RU" sz="2800" b="1" dirty="0" smtClean="0">
                <a:latin typeface="+mj-lt"/>
                <a:cs typeface="Arial" charset="0"/>
              </a:rPr>
              <a:t> </a:t>
            </a:r>
            <a:r>
              <a:rPr lang="ru-RU" sz="2800" b="1" dirty="0">
                <a:latin typeface="+mj-lt"/>
                <a:cs typeface="Arial" charset="0"/>
              </a:rPr>
              <a:t>тела равно нулю, то есть тело будет покоится или </a:t>
            </a:r>
            <a:r>
              <a:rPr lang="ru-RU" sz="2800" b="1" dirty="0" err="1" smtClean="0">
                <a:latin typeface="+mj-lt"/>
                <a:cs typeface="Arial" charset="0"/>
              </a:rPr>
              <a:t>дви-гаться</a:t>
            </a:r>
            <a:r>
              <a:rPr lang="ru-RU" sz="2800" b="1" dirty="0" smtClean="0">
                <a:latin typeface="+mj-lt"/>
                <a:cs typeface="Arial" charset="0"/>
              </a:rPr>
              <a:t> </a:t>
            </a:r>
            <a:r>
              <a:rPr lang="ru-RU" sz="2800" b="1" dirty="0">
                <a:latin typeface="+mj-lt"/>
                <a:cs typeface="Arial" charset="0"/>
              </a:rPr>
              <a:t>с постоянной скоростью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4</a:t>
            </a:r>
          </a:p>
        </p:txBody>
      </p:sp>
      <p:sp>
        <p:nvSpPr>
          <p:cNvPr id="57347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</a:t>
            </a:r>
            <a:r>
              <a:rPr lang="ru-RU" i="1" dirty="0"/>
              <a:t>Дано:                  СИ                  Решение </a:t>
            </a:r>
          </a:p>
          <a:p>
            <a:pPr>
              <a:buFontTx/>
              <a:buNone/>
            </a:pPr>
            <a:r>
              <a:rPr lang="ru-RU" i="1" dirty="0"/>
              <a:t>   </a:t>
            </a:r>
            <a:r>
              <a:rPr lang="en-US" dirty="0"/>
              <a:t>M = 7,35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·10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кг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 = 500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км = 5·10  м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 = 1740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км=17,4·10 м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 - 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ru-RU" dirty="0"/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 flipH="1">
            <a:off x="2714625" y="2143125"/>
            <a:ext cx="43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22</a:t>
            </a:r>
            <a:endParaRPr lang="ru-RU">
              <a:latin typeface="Calibri" pitchFamily="34" charset="0"/>
            </a:endParaRPr>
          </a:p>
        </p:txBody>
      </p:sp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3643313" y="271462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5</a:t>
            </a: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4214813" y="328612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5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643187" y="3929063"/>
            <a:ext cx="3929063" cy="71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5616575" y="2143125"/>
          <a:ext cx="19399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6" name="Equation" r:id="rId3" imgW="812520" imgH="419040" progId="Equation.3">
                  <p:embed/>
                </p:oleObj>
              </mc:Choice>
              <mc:Fallback>
                <p:oleObj name="Equation" r:id="rId3" imgW="81252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2143125"/>
                        <a:ext cx="19399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4857750" y="3286125"/>
          <a:ext cx="33623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7" name="Equation" r:id="rId5" imgW="1726920" imgH="444240" progId="Equation.3">
                  <p:embed/>
                </p:oleObj>
              </mc:Choice>
              <mc:Fallback>
                <p:oleObj name="Equation" r:id="rId5" imgW="1726920" imgH="4442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3286125"/>
                        <a:ext cx="3362325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4</a:t>
            </a:r>
          </a:p>
        </p:txBody>
      </p:sp>
      <p:sp>
        <p:nvSpPr>
          <p:cNvPr id="58371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</a:t>
            </a:r>
            <a:r>
              <a:rPr lang="ru-RU" i="1"/>
              <a:t>Дано:                  СИ                  Решение </a:t>
            </a:r>
          </a:p>
          <a:p>
            <a:pPr>
              <a:buFontTx/>
              <a:buNone/>
            </a:pPr>
            <a:r>
              <a:rPr lang="ru-RU" i="1"/>
              <a:t>   </a:t>
            </a:r>
            <a:r>
              <a:rPr lang="en-US"/>
              <a:t>M = 7,35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·10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кг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 = 500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км = 5·10  м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R = 1740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км=17,4·10 м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g - ?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= 0,98м/с²</a:t>
            </a:r>
          </a:p>
          <a:p>
            <a:pPr>
              <a:buFontTx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>
              <a:buFontTx/>
              <a:buNone/>
            </a:pPr>
            <a:endParaRPr lang="ru-RU"/>
          </a:p>
        </p:txBody>
      </p:sp>
      <p:sp>
        <p:nvSpPr>
          <p:cNvPr id="58372" name="TextBox 4"/>
          <p:cNvSpPr txBox="1">
            <a:spLocks noChangeArrowheads="1"/>
          </p:cNvSpPr>
          <p:nvPr/>
        </p:nvSpPr>
        <p:spPr bwMode="auto">
          <a:xfrm flipH="1">
            <a:off x="2714625" y="2143125"/>
            <a:ext cx="43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22</a:t>
            </a:r>
            <a:endParaRPr lang="ru-RU">
              <a:latin typeface="Calibri" pitchFamily="34" charset="0"/>
            </a:endParaRPr>
          </a:p>
        </p:txBody>
      </p:sp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3643313" y="271462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5</a:t>
            </a:r>
          </a:p>
        </p:txBody>
      </p:sp>
      <p:sp>
        <p:nvSpPr>
          <p:cNvPr id="58374" name="TextBox 6"/>
          <p:cNvSpPr txBox="1">
            <a:spLocks noChangeArrowheads="1"/>
          </p:cNvSpPr>
          <p:nvPr/>
        </p:nvSpPr>
        <p:spPr bwMode="auto">
          <a:xfrm>
            <a:off x="4214813" y="328612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5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3036888" y="3535363"/>
            <a:ext cx="3214687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5616575" y="2143125"/>
          <a:ext cx="19399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0" name="Equation" r:id="rId3" imgW="812520" imgH="419040" progId="Equation.3">
                  <p:embed/>
                </p:oleObj>
              </mc:Choice>
              <mc:Fallback>
                <p:oleObj name="Equation" r:id="rId3" imgW="81252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2143125"/>
                        <a:ext cx="19399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7" name="Object 9"/>
          <p:cNvGraphicFramePr>
            <a:graphicFrameLocks noChangeAspect="1"/>
          </p:cNvGraphicFramePr>
          <p:nvPr/>
        </p:nvGraphicFramePr>
        <p:xfrm>
          <a:off x="4857750" y="3286125"/>
          <a:ext cx="33623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1" name="Equation" r:id="rId5" imgW="1726920" imgH="444240" progId="Equation.3">
                  <p:embed/>
                </p:oleObj>
              </mc:Choice>
              <mc:Fallback>
                <p:oleObj name="Equation" r:id="rId5" imgW="1726920" imgH="4442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3286125"/>
                        <a:ext cx="3362325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5429250" y="5072063"/>
            <a:ext cx="142875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 5</a:t>
            </a:r>
          </a:p>
        </p:txBody>
      </p:sp>
      <p:sp>
        <p:nvSpPr>
          <p:cNvPr id="59395" name="Содержимое 4"/>
          <p:cNvSpPr>
            <a:spLocks noGrp="1"/>
          </p:cNvSpPr>
          <p:nvPr>
            <p:ph idx="4294967295"/>
          </p:nvPr>
        </p:nvSpPr>
        <p:spPr>
          <a:xfrm>
            <a:off x="539552" y="1600200"/>
            <a:ext cx="769004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   Тело </a:t>
            </a:r>
            <a:r>
              <a:rPr lang="ru-RU" sz="4000" dirty="0"/>
              <a:t>массой </a:t>
            </a:r>
            <a:r>
              <a:rPr lang="ru-RU" sz="4000" b="1" dirty="0">
                <a:solidFill>
                  <a:srgbClr val="7030A0"/>
                </a:solidFill>
              </a:rPr>
              <a:t>6кг</a:t>
            </a:r>
            <a:r>
              <a:rPr lang="ru-RU" sz="4000" dirty="0"/>
              <a:t> под </a:t>
            </a:r>
            <a:r>
              <a:rPr lang="ru-RU" sz="4000" dirty="0" err="1" smtClean="0"/>
              <a:t>дейст-вием</a:t>
            </a:r>
            <a:r>
              <a:rPr lang="ru-RU" sz="4000" dirty="0" smtClean="0"/>
              <a:t> </a:t>
            </a:r>
            <a:r>
              <a:rPr lang="ru-RU" sz="4000" dirty="0"/>
              <a:t>некоторой силы </a:t>
            </a:r>
            <a:r>
              <a:rPr lang="ru-RU" sz="4000" dirty="0" smtClean="0"/>
              <a:t>при-обрело </a:t>
            </a:r>
            <a:r>
              <a:rPr lang="ru-RU" sz="4000" dirty="0"/>
              <a:t>ускорение </a:t>
            </a:r>
            <a:r>
              <a:rPr lang="ru-RU" sz="4000" b="1" dirty="0">
                <a:solidFill>
                  <a:srgbClr val="7030A0"/>
                </a:solidFill>
              </a:rPr>
              <a:t>4м/с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dirty="0" smtClean="0">
                <a:cs typeface="Times New Roman" pitchFamily="18" charset="0"/>
              </a:rPr>
              <a:t>Какое </a:t>
            </a:r>
            <a:r>
              <a:rPr lang="ru-RU" sz="4000" b="1" dirty="0">
                <a:solidFill>
                  <a:srgbClr val="00B050"/>
                </a:solidFill>
                <a:cs typeface="Times New Roman" pitchFamily="18" charset="0"/>
              </a:rPr>
              <a:t>ускорение</a:t>
            </a:r>
            <a:r>
              <a:rPr lang="ru-RU" sz="4000" dirty="0">
                <a:cs typeface="Times New Roman" pitchFamily="18" charset="0"/>
              </a:rPr>
              <a:t> </a:t>
            </a:r>
            <a:r>
              <a:rPr lang="ru-RU" sz="4000" dirty="0" err="1" smtClean="0">
                <a:cs typeface="Times New Roman" pitchFamily="18" charset="0"/>
              </a:rPr>
              <a:t>приобре-тет</a:t>
            </a:r>
            <a:r>
              <a:rPr lang="ru-RU" sz="4000" dirty="0" smtClean="0">
                <a:cs typeface="Times New Roman" pitchFamily="18" charset="0"/>
              </a:rPr>
              <a:t> </a:t>
            </a:r>
            <a:r>
              <a:rPr lang="ru-RU" sz="4000" dirty="0">
                <a:cs typeface="Times New Roman" pitchFamily="18" charset="0"/>
              </a:rPr>
              <a:t>тело массой </a:t>
            </a:r>
            <a:r>
              <a:rPr lang="ru-RU" sz="4000" b="1" dirty="0">
                <a:solidFill>
                  <a:srgbClr val="7030A0"/>
                </a:solidFill>
                <a:cs typeface="Times New Roman" pitchFamily="18" charset="0"/>
              </a:rPr>
              <a:t>10кг</a:t>
            </a:r>
            <a:r>
              <a:rPr lang="ru-RU" sz="4000" dirty="0">
                <a:cs typeface="Times New Roman" pitchFamily="18" charset="0"/>
              </a:rPr>
              <a:t> под действием такой же силы?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 5</a:t>
            </a:r>
          </a:p>
        </p:txBody>
      </p:sp>
      <p:sp>
        <p:nvSpPr>
          <p:cNvPr id="60419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Дано</a:t>
            </a:r>
            <a:r>
              <a:rPr lang="ru-RU" dirty="0"/>
              <a:t>:                      </a:t>
            </a:r>
            <a:r>
              <a:rPr lang="ru-RU" dirty="0" smtClean="0"/>
              <a:t>   </a:t>
            </a:r>
            <a:r>
              <a:rPr lang="ru-RU" dirty="0"/>
              <a:t>Решение</a:t>
            </a:r>
          </a:p>
          <a:p>
            <a:pPr>
              <a:buFontTx/>
              <a:buNone/>
            </a:pPr>
            <a:r>
              <a:rPr lang="ru-RU" dirty="0"/>
              <a:t>   </a:t>
            </a:r>
            <a:r>
              <a:rPr lang="en-US" dirty="0"/>
              <a:t>m</a:t>
            </a:r>
            <a:r>
              <a:rPr lang="ru-RU" baseline="-25000" dirty="0"/>
              <a:t>1</a:t>
            </a:r>
            <a:r>
              <a:rPr lang="ru-RU" dirty="0"/>
              <a:t> = 6кг</a:t>
            </a:r>
            <a:r>
              <a:rPr lang="en-US" dirty="0"/>
              <a:t>         </a:t>
            </a:r>
            <a:r>
              <a:rPr lang="ru-RU" dirty="0"/>
              <a:t>(второй закон Ньютона)</a:t>
            </a:r>
            <a:r>
              <a:rPr lang="en-US" dirty="0"/>
              <a:t> </a:t>
            </a:r>
            <a:r>
              <a:rPr lang="ru-RU" dirty="0"/>
              <a:t> 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a</a:t>
            </a:r>
            <a:r>
              <a:rPr lang="en-US" baseline="-25000" dirty="0"/>
              <a:t>1</a:t>
            </a:r>
            <a:r>
              <a:rPr lang="en-US" dirty="0"/>
              <a:t> = 4</a:t>
            </a:r>
            <a:r>
              <a:rPr lang="ru-RU" dirty="0"/>
              <a:t>м/с²</a:t>
            </a:r>
            <a:r>
              <a:rPr lang="en-US" dirty="0"/>
              <a:t>       </a:t>
            </a:r>
            <a:r>
              <a:rPr lang="ru-RU" dirty="0"/>
              <a:t> </a:t>
            </a:r>
          </a:p>
          <a:p>
            <a:pPr>
              <a:buFontTx/>
              <a:buNone/>
            </a:pPr>
            <a:r>
              <a:rPr lang="ru-RU" dirty="0"/>
              <a:t>    </a:t>
            </a:r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= 10</a:t>
            </a:r>
            <a:r>
              <a:rPr lang="ru-RU" dirty="0"/>
              <a:t>кг         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a</a:t>
            </a:r>
            <a:r>
              <a:rPr lang="en-US" baseline="-25000" dirty="0"/>
              <a:t>2</a:t>
            </a:r>
            <a:r>
              <a:rPr lang="en-US" dirty="0"/>
              <a:t> - ?</a:t>
            </a:r>
            <a:r>
              <a:rPr lang="ru-RU" dirty="0"/>
              <a:t>                  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891381" y="3464719"/>
            <a:ext cx="3502025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07504" y="4012460"/>
            <a:ext cx="2520280" cy="157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 5</a:t>
            </a:r>
          </a:p>
        </p:txBody>
      </p:sp>
      <p:sp>
        <p:nvSpPr>
          <p:cNvPr id="60419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Дано</a:t>
            </a:r>
            <a:r>
              <a:rPr lang="ru-RU" dirty="0"/>
              <a:t>:                      </a:t>
            </a:r>
            <a:r>
              <a:rPr lang="ru-RU" dirty="0" smtClean="0"/>
              <a:t>   </a:t>
            </a:r>
            <a:r>
              <a:rPr lang="ru-RU" dirty="0"/>
              <a:t>Решение</a:t>
            </a:r>
          </a:p>
          <a:p>
            <a:pPr>
              <a:buFontTx/>
              <a:buNone/>
            </a:pPr>
            <a:r>
              <a:rPr lang="ru-RU" dirty="0"/>
              <a:t>   </a:t>
            </a:r>
            <a:r>
              <a:rPr lang="en-US" dirty="0"/>
              <a:t>m</a:t>
            </a:r>
            <a:r>
              <a:rPr lang="ru-RU" baseline="-25000" dirty="0"/>
              <a:t>1</a:t>
            </a:r>
            <a:r>
              <a:rPr lang="ru-RU" dirty="0"/>
              <a:t> = 6кг</a:t>
            </a:r>
            <a:r>
              <a:rPr lang="en-US" dirty="0"/>
              <a:t>         F = m</a:t>
            </a:r>
            <a:r>
              <a:rPr lang="en-US" sz="1600" dirty="0"/>
              <a:t>1</a:t>
            </a:r>
            <a:r>
              <a:rPr lang="en-US" dirty="0"/>
              <a:t> a</a:t>
            </a:r>
            <a:r>
              <a:rPr lang="en-US" sz="1600" dirty="0"/>
              <a:t>1</a:t>
            </a:r>
            <a:r>
              <a:rPr lang="en-US" dirty="0"/>
              <a:t>      F = m</a:t>
            </a:r>
            <a:r>
              <a:rPr lang="en-US" sz="1600" dirty="0"/>
              <a:t>2</a:t>
            </a:r>
            <a:r>
              <a:rPr lang="en-US" dirty="0"/>
              <a:t> a</a:t>
            </a:r>
            <a:r>
              <a:rPr lang="en-US" sz="1600" dirty="0"/>
              <a:t>2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   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4</a:t>
            </a:r>
            <a:r>
              <a:rPr lang="ru-RU" dirty="0"/>
              <a:t>м/с²</a:t>
            </a:r>
            <a:r>
              <a:rPr lang="en-US" dirty="0"/>
              <a:t>       </a:t>
            </a:r>
            <a:r>
              <a:rPr lang="ru-RU" dirty="0"/>
              <a:t> </a:t>
            </a:r>
          </a:p>
          <a:p>
            <a:pPr>
              <a:buFontTx/>
              <a:buNone/>
            </a:pPr>
            <a:r>
              <a:rPr lang="ru-RU" dirty="0"/>
              <a:t>    </a:t>
            </a:r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= 10</a:t>
            </a:r>
            <a:r>
              <a:rPr lang="ru-RU" dirty="0"/>
              <a:t>кг         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a</a:t>
            </a:r>
            <a:r>
              <a:rPr lang="en-US" baseline="-25000" dirty="0"/>
              <a:t>2</a:t>
            </a:r>
            <a:r>
              <a:rPr lang="en-US" dirty="0"/>
              <a:t> - ?</a:t>
            </a:r>
            <a:r>
              <a:rPr lang="ru-RU" dirty="0"/>
              <a:t>                  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891381" y="3464719"/>
            <a:ext cx="3502025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07504" y="4012460"/>
            <a:ext cx="2520280" cy="157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6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 5</a:t>
            </a:r>
          </a:p>
        </p:txBody>
      </p:sp>
      <p:sp>
        <p:nvSpPr>
          <p:cNvPr id="62467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i="1"/>
              <a:t>Дано:                                    Решение</a:t>
            </a:r>
          </a:p>
          <a:p>
            <a:pPr>
              <a:buFontTx/>
              <a:buNone/>
            </a:pPr>
            <a:r>
              <a:rPr lang="ru-RU"/>
              <a:t>   </a:t>
            </a:r>
            <a:r>
              <a:rPr lang="en-US"/>
              <a:t>m</a:t>
            </a:r>
            <a:r>
              <a:rPr lang="ru-RU" sz="1600"/>
              <a:t>1</a:t>
            </a:r>
            <a:r>
              <a:rPr lang="ru-RU"/>
              <a:t> = 6кг</a:t>
            </a:r>
            <a:r>
              <a:rPr lang="en-US"/>
              <a:t>          F = m</a:t>
            </a:r>
            <a:r>
              <a:rPr lang="en-US" sz="1600"/>
              <a:t>1</a:t>
            </a:r>
            <a:r>
              <a:rPr lang="en-US"/>
              <a:t> a</a:t>
            </a:r>
            <a:r>
              <a:rPr lang="en-US" sz="1600"/>
              <a:t>1</a:t>
            </a:r>
            <a:r>
              <a:rPr lang="en-US"/>
              <a:t>      F = m</a:t>
            </a:r>
            <a:r>
              <a:rPr lang="en-US" sz="1600"/>
              <a:t>2</a:t>
            </a:r>
            <a:r>
              <a:rPr lang="en-US"/>
              <a:t> a</a:t>
            </a:r>
            <a:r>
              <a:rPr lang="en-US" sz="1600"/>
              <a:t>2</a:t>
            </a:r>
            <a:endParaRPr lang="en-US"/>
          </a:p>
          <a:p>
            <a:pPr>
              <a:buFontTx/>
              <a:buNone/>
            </a:pPr>
            <a:r>
              <a:rPr lang="en-US"/>
              <a:t>   a</a:t>
            </a:r>
            <a:r>
              <a:rPr lang="en-US" sz="1600"/>
              <a:t>1</a:t>
            </a:r>
            <a:r>
              <a:rPr lang="en-US"/>
              <a:t> = 4</a:t>
            </a:r>
            <a:r>
              <a:rPr lang="ru-RU"/>
              <a:t>м/с²</a:t>
            </a:r>
            <a:r>
              <a:rPr lang="en-US"/>
              <a:t>       m</a:t>
            </a:r>
            <a:r>
              <a:rPr lang="en-US" sz="1600"/>
              <a:t>1</a:t>
            </a:r>
            <a:r>
              <a:rPr lang="en-US"/>
              <a:t> a</a:t>
            </a:r>
            <a:r>
              <a:rPr lang="en-US" sz="1600"/>
              <a:t>1</a:t>
            </a:r>
            <a:r>
              <a:rPr lang="en-US"/>
              <a:t> = m</a:t>
            </a:r>
            <a:r>
              <a:rPr lang="en-US" sz="1600"/>
              <a:t>2</a:t>
            </a:r>
            <a:r>
              <a:rPr lang="en-US"/>
              <a:t> a</a:t>
            </a:r>
            <a:r>
              <a:rPr lang="en-US" sz="1600"/>
              <a:t>2   </a:t>
            </a:r>
            <a:r>
              <a:rPr lang="en-US"/>
              <a:t>    a</a:t>
            </a:r>
            <a:r>
              <a:rPr lang="en-US" sz="1600"/>
              <a:t>2</a:t>
            </a:r>
            <a:r>
              <a:rPr lang="en-US"/>
              <a:t> = m</a:t>
            </a:r>
            <a:r>
              <a:rPr lang="en-US" sz="1600"/>
              <a:t>1</a:t>
            </a:r>
            <a:r>
              <a:rPr lang="en-US"/>
              <a:t>a</a:t>
            </a:r>
            <a:r>
              <a:rPr lang="en-US" sz="1600"/>
              <a:t>1</a:t>
            </a:r>
            <a:r>
              <a:rPr lang="en-US"/>
              <a:t>/m</a:t>
            </a:r>
            <a:r>
              <a:rPr lang="en-US" sz="1600"/>
              <a:t>2</a:t>
            </a:r>
            <a:endParaRPr lang="ru-RU"/>
          </a:p>
          <a:p>
            <a:pPr>
              <a:buFontTx/>
              <a:buNone/>
            </a:pPr>
            <a:r>
              <a:rPr lang="ru-RU"/>
              <a:t>    </a:t>
            </a:r>
            <a:r>
              <a:rPr lang="en-US"/>
              <a:t>m</a:t>
            </a:r>
            <a:r>
              <a:rPr lang="en-US" sz="1600"/>
              <a:t>2</a:t>
            </a:r>
            <a:r>
              <a:rPr lang="en-US"/>
              <a:t> = 10</a:t>
            </a:r>
            <a:r>
              <a:rPr lang="ru-RU"/>
              <a:t>кг        а</a:t>
            </a:r>
            <a:r>
              <a:rPr lang="ru-RU" sz="1600"/>
              <a:t>2</a:t>
            </a:r>
            <a:r>
              <a:rPr lang="ru-RU"/>
              <a:t> = 6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·4:10 = 2,4м/с</a:t>
            </a:r>
            <a:r>
              <a:rPr lang="ru-RU">
                <a:cs typeface="Times New Roman" pitchFamily="18" charset="0"/>
              </a:rPr>
              <a:t>²</a:t>
            </a:r>
            <a:r>
              <a:rPr lang="en-US"/>
              <a:t>          </a:t>
            </a:r>
          </a:p>
          <a:p>
            <a:pPr>
              <a:buFontTx/>
              <a:buNone/>
            </a:pPr>
            <a:r>
              <a:rPr lang="en-US"/>
              <a:t>    a</a:t>
            </a:r>
            <a:r>
              <a:rPr lang="en-US" sz="1600"/>
              <a:t>2</a:t>
            </a:r>
            <a:r>
              <a:rPr lang="en-US"/>
              <a:t> - ?</a:t>
            </a:r>
            <a:r>
              <a:rPr lang="ru-RU"/>
              <a:t>                 </a:t>
            </a:r>
          </a:p>
          <a:p>
            <a:pPr>
              <a:buFontTx/>
              <a:buNone/>
            </a:pPr>
            <a:r>
              <a:rPr lang="ru-RU">
                <a:solidFill>
                  <a:srgbClr val="FF0000"/>
                </a:solidFill>
              </a:rPr>
              <a:t>                                    Ответ: 2,4м/с²</a:t>
            </a:r>
            <a:endParaRPr lang="en-US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/>
              <a:t>   </a:t>
            </a: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891381" y="3464719"/>
            <a:ext cx="3502025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 6</a:t>
            </a:r>
          </a:p>
        </p:txBody>
      </p:sp>
      <p:sp>
        <p:nvSpPr>
          <p:cNvPr id="63491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600200"/>
            <a:ext cx="8208912" cy="4525963"/>
          </a:xfrm>
        </p:spPr>
        <p:txBody>
          <a:bodyPr/>
          <a:lstStyle/>
          <a:p>
            <a:pPr marL="0" indent="801688">
              <a:buNone/>
            </a:pPr>
            <a:r>
              <a:rPr lang="ru-RU" sz="4000" dirty="0"/>
              <a:t>Тело массой  </a:t>
            </a:r>
            <a:r>
              <a:rPr lang="ru-RU" sz="4000" b="1" dirty="0">
                <a:solidFill>
                  <a:srgbClr val="7030A0"/>
                </a:solidFill>
              </a:rPr>
              <a:t>5кг</a:t>
            </a:r>
            <a:r>
              <a:rPr lang="ru-RU" sz="4000" dirty="0"/>
              <a:t> имело начальную скорость </a:t>
            </a:r>
            <a:r>
              <a:rPr lang="ru-RU" sz="4000" b="1" dirty="0">
                <a:solidFill>
                  <a:srgbClr val="7030A0"/>
                </a:solidFill>
              </a:rPr>
              <a:t>10м/с</a:t>
            </a:r>
            <a:r>
              <a:rPr lang="ru-RU" sz="4000" dirty="0"/>
              <a:t>. </a:t>
            </a:r>
            <a:endParaRPr lang="ru-RU" sz="4000" dirty="0" smtClean="0"/>
          </a:p>
          <a:p>
            <a:pPr marL="0" indent="801688">
              <a:buNone/>
            </a:pPr>
            <a:r>
              <a:rPr lang="ru-RU" sz="4000" dirty="0" smtClean="0"/>
              <a:t>Какая </a:t>
            </a:r>
            <a:r>
              <a:rPr lang="ru-RU" sz="4000" b="1" dirty="0">
                <a:solidFill>
                  <a:srgbClr val="00B050"/>
                </a:solidFill>
              </a:rPr>
              <a:t>скорость</a:t>
            </a:r>
            <a:r>
              <a:rPr lang="ru-RU" sz="4000" dirty="0"/>
              <a:t> будет у этого тела, если в течении </a:t>
            </a:r>
            <a:r>
              <a:rPr lang="ru-RU" sz="4000" b="1" dirty="0">
                <a:solidFill>
                  <a:srgbClr val="7030A0"/>
                </a:solidFill>
              </a:rPr>
              <a:t>6с</a:t>
            </a:r>
            <a:r>
              <a:rPr lang="ru-RU" sz="4000" dirty="0"/>
              <a:t> на него действует в направлении </a:t>
            </a:r>
            <a:r>
              <a:rPr lang="ru-RU" sz="4000" dirty="0" err="1" smtClean="0"/>
              <a:t>дви-жения</a:t>
            </a:r>
            <a:r>
              <a:rPr lang="ru-RU" sz="4000" dirty="0" smtClean="0"/>
              <a:t> </a:t>
            </a:r>
            <a:r>
              <a:rPr lang="ru-RU" sz="4000" dirty="0"/>
              <a:t>сила </a:t>
            </a:r>
            <a:r>
              <a:rPr lang="ru-RU" sz="4000" b="1" dirty="0">
                <a:solidFill>
                  <a:srgbClr val="7030A0"/>
                </a:solidFill>
              </a:rPr>
              <a:t>10Н</a:t>
            </a:r>
            <a:r>
              <a:rPr lang="ru-RU" sz="40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 6</a:t>
            </a:r>
          </a:p>
        </p:txBody>
      </p:sp>
      <p:sp>
        <p:nvSpPr>
          <p:cNvPr id="64515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i="1"/>
              <a:t>Дано:                           Решение</a:t>
            </a:r>
          </a:p>
          <a:p>
            <a:pPr>
              <a:buFontTx/>
              <a:buNone/>
            </a:pPr>
            <a:r>
              <a:rPr lang="ru-RU"/>
              <a:t>   </a:t>
            </a:r>
            <a:r>
              <a:rPr lang="en-US"/>
              <a:t>m = 5</a:t>
            </a:r>
            <a:r>
              <a:rPr lang="ru-RU"/>
              <a:t>кг</a:t>
            </a:r>
            <a:r>
              <a:rPr lang="en-US"/>
              <a:t>         </a:t>
            </a:r>
            <a:r>
              <a:rPr lang="ru-RU"/>
              <a:t> </a:t>
            </a:r>
            <a:endParaRPr lang="en-US"/>
          </a:p>
          <a:p>
            <a:pPr>
              <a:buFontTx/>
              <a:buNone/>
            </a:pPr>
            <a:r>
              <a:rPr lang="en-US"/>
              <a:t>   v</a:t>
            </a:r>
            <a:r>
              <a:rPr lang="en-US" sz="1600"/>
              <a:t>0</a:t>
            </a:r>
            <a:r>
              <a:rPr lang="en-US"/>
              <a:t> = 10</a:t>
            </a:r>
            <a:r>
              <a:rPr lang="ru-RU"/>
              <a:t>м/с</a:t>
            </a:r>
            <a:r>
              <a:rPr lang="en-US"/>
              <a:t>     </a:t>
            </a:r>
            <a:r>
              <a:rPr lang="ru-RU"/>
              <a:t> </a:t>
            </a:r>
            <a:endParaRPr lang="en-US"/>
          </a:p>
          <a:p>
            <a:pPr>
              <a:buFontTx/>
              <a:buNone/>
            </a:pPr>
            <a:r>
              <a:rPr lang="en-US"/>
              <a:t>    t = 6c              </a:t>
            </a:r>
            <a:r>
              <a:rPr lang="ru-RU"/>
              <a:t> </a:t>
            </a:r>
            <a:endParaRPr lang="en-US"/>
          </a:p>
          <a:p>
            <a:pPr>
              <a:buFontTx/>
              <a:buNone/>
            </a:pPr>
            <a:r>
              <a:rPr lang="en-US"/>
              <a:t>    F = 10H</a:t>
            </a:r>
            <a:r>
              <a:rPr lang="ru-RU"/>
              <a:t>            </a:t>
            </a:r>
            <a:endParaRPr lang="en-US"/>
          </a:p>
          <a:p>
            <a:pPr>
              <a:buFontTx/>
              <a:buNone/>
            </a:pPr>
            <a:r>
              <a:rPr lang="en-US"/>
              <a:t>    v - ? </a:t>
            </a: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677069" y="3821906"/>
            <a:ext cx="393065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 6</a:t>
            </a:r>
          </a:p>
        </p:txBody>
      </p:sp>
      <p:sp>
        <p:nvSpPr>
          <p:cNvPr id="65539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i="1"/>
              <a:t>Дано:                           Решение</a:t>
            </a:r>
          </a:p>
          <a:p>
            <a:pPr>
              <a:buFontTx/>
              <a:buNone/>
            </a:pPr>
            <a:r>
              <a:rPr lang="ru-RU"/>
              <a:t>   </a:t>
            </a:r>
            <a:r>
              <a:rPr lang="en-US"/>
              <a:t>m = 5</a:t>
            </a:r>
            <a:r>
              <a:rPr lang="ru-RU"/>
              <a:t>кг</a:t>
            </a:r>
            <a:r>
              <a:rPr lang="en-US"/>
              <a:t>          v = v</a:t>
            </a:r>
            <a:r>
              <a:rPr lang="en-US" sz="1600"/>
              <a:t>0</a:t>
            </a:r>
            <a:r>
              <a:rPr lang="en-US"/>
              <a:t> + at     a = F/m</a:t>
            </a:r>
          </a:p>
          <a:p>
            <a:pPr>
              <a:buFontTx/>
              <a:buNone/>
            </a:pPr>
            <a:r>
              <a:rPr lang="en-US"/>
              <a:t>   v</a:t>
            </a:r>
            <a:r>
              <a:rPr lang="en-US" sz="1600"/>
              <a:t>0</a:t>
            </a:r>
            <a:r>
              <a:rPr lang="en-US"/>
              <a:t> = 10</a:t>
            </a:r>
            <a:r>
              <a:rPr lang="ru-RU"/>
              <a:t>м/с</a:t>
            </a:r>
            <a:r>
              <a:rPr lang="en-US"/>
              <a:t>     </a:t>
            </a:r>
            <a:r>
              <a:rPr lang="ru-RU"/>
              <a:t> </a:t>
            </a:r>
            <a:endParaRPr lang="en-US"/>
          </a:p>
          <a:p>
            <a:pPr>
              <a:buFontTx/>
              <a:buNone/>
            </a:pPr>
            <a:r>
              <a:rPr lang="en-US"/>
              <a:t>    t = 6c              </a:t>
            </a:r>
            <a:r>
              <a:rPr lang="ru-RU"/>
              <a:t> </a:t>
            </a:r>
            <a:endParaRPr lang="en-US"/>
          </a:p>
          <a:p>
            <a:pPr>
              <a:buFontTx/>
              <a:buNone/>
            </a:pPr>
            <a:r>
              <a:rPr lang="en-US"/>
              <a:t>    F = 10H</a:t>
            </a:r>
            <a:r>
              <a:rPr lang="ru-RU"/>
              <a:t>            </a:t>
            </a:r>
            <a:endParaRPr lang="en-US"/>
          </a:p>
          <a:p>
            <a:pPr>
              <a:buFontTx/>
              <a:buNone/>
            </a:pPr>
            <a:r>
              <a:rPr lang="en-US"/>
              <a:t>    v - ? </a:t>
            </a: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677069" y="3821906"/>
            <a:ext cx="393065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ЗАДАЧА   6</a:t>
            </a:r>
          </a:p>
        </p:txBody>
      </p:sp>
      <p:sp>
        <p:nvSpPr>
          <p:cNvPr id="6656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i="1"/>
              <a:t>Дано:                           Решение</a:t>
            </a:r>
          </a:p>
          <a:p>
            <a:pPr>
              <a:buFontTx/>
              <a:buNone/>
            </a:pPr>
            <a:r>
              <a:rPr lang="ru-RU"/>
              <a:t>   </a:t>
            </a:r>
            <a:r>
              <a:rPr lang="en-US"/>
              <a:t>m = 5</a:t>
            </a:r>
            <a:r>
              <a:rPr lang="ru-RU"/>
              <a:t>кг</a:t>
            </a:r>
            <a:r>
              <a:rPr lang="en-US"/>
              <a:t>          v = v</a:t>
            </a:r>
            <a:r>
              <a:rPr lang="en-US" sz="1600"/>
              <a:t>0</a:t>
            </a:r>
            <a:r>
              <a:rPr lang="en-US"/>
              <a:t> + at     a = F/m</a:t>
            </a:r>
          </a:p>
          <a:p>
            <a:pPr>
              <a:buFontTx/>
              <a:buNone/>
            </a:pPr>
            <a:r>
              <a:rPr lang="en-US"/>
              <a:t>   v</a:t>
            </a:r>
            <a:r>
              <a:rPr lang="en-US" sz="1600"/>
              <a:t>0</a:t>
            </a:r>
            <a:r>
              <a:rPr lang="en-US"/>
              <a:t> = 10</a:t>
            </a:r>
            <a:r>
              <a:rPr lang="ru-RU"/>
              <a:t>м/с</a:t>
            </a:r>
            <a:r>
              <a:rPr lang="en-US"/>
              <a:t>     a = 10:5 = 2</a:t>
            </a:r>
            <a:r>
              <a:rPr lang="ru-RU"/>
              <a:t> м/с²</a:t>
            </a:r>
            <a:endParaRPr lang="en-US"/>
          </a:p>
          <a:p>
            <a:pPr>
              <a:buFontTx/>
              <a:buNone/>
            </a:pPr>
            <a:r>
              <a:rPr lang="en-US"/>
              <a:t>    t = 6c              v = 10 + 2</a:t>
            </a:r>
            <a:r>
              <a:rPr lang="en-US">
                <a:cs typeface="Times New Roman" pitchFamily="18" charset="0"/>
              </a:rPr>
              <a:t>·6 = 22</a:t>
            </a:r>
            <a:r>
              <a:rPr lang="ru-RU">
                <a:cs typeface="Times New Roman" pitchFamily="18" charset="0"/>
              </a:rPr>
              <a:t> м/с</a:t>
            </a:r>
            <a:endParaRPr lang="en-US"/>
          </a:p>
          <a:p>
            <a:pPr>
              <a:buFontTx/>
              <a:buNone/>
            </a:pPr>
            <a:r>
              <a:rPr lang="en-US"/>
              <a:t>    F = 10H</a:t>
            </a:r>
            <a:r>
              <a:rPr lang="ru-RU"/>
              <a:t>           </a:t>
            </a:r>
            <a:r>
              <a:rPr lang="ru-RU">
                <a:solidFill>
                  <a:srgbClr val="FF0000"/>
                </a:solidFill>
              </a:rPr>
              <a:t>Ответ: 22 м/с</a:t>
            </a:r>
            <a:endParaRPr lang="en-US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/>
              <a:t>    v - ? </a:t>
            </a: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677069" y="3821906"/>
            <a:ext cx="393065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  <a:cs typeface="Arial" charset="0"/>
              </a:rPr>
              <a:t>I </a:t>
            </a:r>
            <a:r>
              <a:rPr lang="ru-RU" b="1">
                <a:solidFill>
                  <a:srgbClr val="C00000"/>
                </a:solidFill>
                <a:cs typeface="Arial" charset="0"/>
              </a:rPr>
              <a:t>закон Ньютона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785813"/>
            <a:ext cx="89644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534988">
              <a:spcBef>
                <a:spcPct val="20000"/>
              </a:spcBef>
            </a:pPr>
            <a:r>
              <a:rPr lang="ru-RU" sz="3000" b="1" dirty="0">
                <a:latin typeface="+mj-lt"/>
                <a:cs typeface="Arial" charset="0"/>
              </a:rPr>
              <a:t>Существуют системы отсчета, называемые инерциальными, относительно которых тело движется прямолинейно и равномерно, если на него  не действуют другие тела или действие этих тел скомпенсировано</a:t>
            </a:r>
            <a:r>
              <a:rPr lang="ru-RU" sz="2800" b="1" dirty="0">
                <a:latin typeface="+mj-lt"/>
                <a:cs typeface="Arial" charset="0"/>
              </a:rPr>
              <a:t>.</a:t>
            </a:r>
          </a:p>
        </p:txBody>
      </p:sp>
      <p:pic>
        <p:nvPicPr>
          <p:cNvPr id="11268" name="Picture 4" descr="http://vpl54.narod.ru/images/KAB11.jpg"/>
          <p:cNvPicPr>
            <a:picLocks noChangeAspect="1" noChangeArrowheads="1"/>
          </p:cNvPicPr>
          <p:nvPr/>
        </p:nvPicPr>
        <p:blipFill>
          <a:blip r:embed="rId2" cstate="print"/>
          <a:srcRect l="4819" t="63751" r="53760" b="6248"/>
          <a:stretch>
            <a:fillRect/>
          </a:stretch>
        </p:blipFill>
        <p:spPr bwMode="auto">
          <a:xfrm>
            <a:off x="2857500" y="3282950"/>
            <a:ext cx="350043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ЗАДАЧА   7</a:t>
            </a:r>
          </a:p>
        </p:txBody>
      </p:sp>
      <p:sp>
        <p:nvSpPr>
          <p:cNvPr id="80899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600200"/>
            <a:ext cx="783406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      Рассчитайте </a:t>
            </a:r>
            <a:r>
              <a:rPr lang="ru-RU" sz="4000" b="1" dirty="0">
                <a:solidFill>
                  <a:srgbClr val="00B050"/>
                </a:solidFill>
              </a:rPr>
              <a:t>коэффициент трения </a:t>
            </a:r>
            <a:r>
              <a:rPr lang="ru-RU" sz="4000" dirty="0"/>
              <a:t>скольжения, если сила трения бруска массой </a:t>
            </a:r>
            <a:r>
              <a:rPr lang="ru-RU" sz="4000" b="1" dirty="0">
                <a:solidFill>
                  <a:srgbClr val="7030A0"/>
                </a:solidFill>
              </a:rPr>
              <a:t>300г </a:t>
            </a: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dirty="0" smtClean="0"/>
              <a:t>о </a:t>
            </a:r>
            <a:r>
              <a:rPr lang="ru-RU" sz="4000" dirty="0"/>
              <a:t>горизонтальную </a:t>
            </a:r>
            <a:r>
              <a:rPr lang="ru-RU" sz="4000" dirty="0" smtClean="0"/>
              <a:t>поверх-</a:t>
            </a:r>
            <a:r>
              <a:rPr lang="ru-RU" sz="4000" dirty="0" err="1" smtClean="0"/>
              <a:t>ность</a:t>
            </a:r>
            <a:r>
              <a:rPr lang="ru-RU" sz="4000" dirty="0" smtClean="0"/>
              <a:t> </a:t>
            </a:r>
            <a:r>
              <a:rPr lang="ru-RU" sz="4000" dirty="0"/>
              <a:t>равна </a:t>
            </a:r>
            <a:r>
              <a:rPr lang="ru-RU" sz="4000" b="1" dirty="0">
                <a:solidFill>
                  <a:srgbClr val="7030A0"/>
                </a:solidFill>
              </a:rPr>
              <a:t>0,06Н</a:t>
            </a:r>
            <a:r>
              <a:rPr lang="ru-RU" sz="4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ЗАДАЧА   7</a:t>
            </a:r>
          </a:p>
        </p:txBody>
      </p:sp>
      <p:sp>
        <p:nvSpPr>
          <p:cNvPr id="8192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  </a:t>
            </a:r>
            <a:r>
              <a:rPr lang="ru-RU" dirty="0" smtClean="0"/>
              <a:t>Дано</a:t>
            </a:r>
            <a:r>
              <a:rPr lang="ru-RU" dirty="0"/>
              <a:t>:             СИ         </a:t>
            </a:r>
            <a:r>
              <a:rPr lang="ru-RU" dirty="0" smtClean="0"/>
              <a:t>    </a:t>
            </a:r>
            <a:r>
              <a:rPr lang="ru-RU" dirty="0"/>
              <a:t>Решение  </a:t>
            </a:r>
            <a:r>
              <a:rPr lang="ru-RU" dirty="0" smtClean="0"/>
              <a:t>         </a:t>
            </a:r>
            <a:endParaRPr lang="ru-RU" dirty="0"/>
          </a:p>
          <a:p>
            <a:pPr>
              <a:buFontTx/>
              <a:buNone/>
            </a:pPr>
            <a:r>
              <a:rPr lang="ru-RU" dirty="0"/>
              <a:t>    </a:t>
            </a:r>
            <a:r>
              <a:rPr lang="en-US" dirty="0"/>
              <a:t>m = 300</a:t>
            </a:r>
            <a:r>
              <a:rPr lang="ru-RU" dirty="0"/>
              <a:t>г    </a:t>
            </a:r>
            <a:r>
              <a:rPr lang="ru-RU" dirty="0" smtClean="0"/>
              <a:t> 0,3кг   </a:t>
            </a:r>
            <a:r>
              <a:rPr lang="ru-RU" dirty="0"/>
              <a:t>Сила трения:   </a:t>
            </a:r>
            <a:r>
              <a:rPr lang="en-US" dirty="0"/>
              <a:t>  </a:t>
            </a:r>
            <a:r>
              <a:rPr lang="ru-RU" dirty="0"/>
              <a:t>     </a:t>
            </a:r>
            <a:r>
              <a:rPr lang="en-US" dirty="0"/>
              <a:t> </a:t>
            </a:r>
            <a:r>
              <a:rPr lang="ru-RU" dirty="0"/>
              <a:t> 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</a:t>
            </a: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T</a:t>
            </a:r>
            <a:r>
              <a:rPr lang="ru-RU" baseline="-25000" dirty="0">
                <a:latin typeface="+mj-lt"/>
              </a:rPr>
              <a:t>р</a:t>
            </a:r>
            <a:r>
              <a:rPr lang="en-US" baseline="-25000" dirty="0">
                <a:latin typeface="+mj-lt"/>
              </a:rPr>
              <a:t> </a:t>
            </a:r>
            <a:r>
              <a:rPr lang="en-US" dirty="0">
                <a:latin typeface="+mj-lt"/>
              </a:rPr>
              <a:t>= 0,06H</a:t>
            </a:r>
          </a:p>
          <a:p>
            <a:pPr>
              <a:buFontTx/>
              <a:buNone/>
            </a:pPr>
            <a:r>
              <a:rPr lang="en-US" dirty="0">
                <a:latin typeface="+mj-lt"/>
              </a:rPr>
              <a:t>    </a:t>
            </a:r>
            <a:r>
              <a:rPr lang="el-GR" dirty="0">
                <a:latin typeface="+mj-lt"/>
                <a:cs typeface="Times New Roman" pitchFamily="18" charset="0"/>
              </a:rPr>
              <a:t>μ</a:t>
            </a:r>
            <a:r>
              <a:rPr lang="en-US" dirty="0">
                <a:latin typeface="+mj-lt"/>
                <a:cs typeface="Times New Roman" pitchFamily="18" charset="0"/>
              </a:rPr>
              <a:t> - ?                                    </a:t>
            </a:r>
            <a:r>
              <a:rPr lang="ru-RU" dirty="0">
                <a:latin typeface="+mj-lt"/>
                <a:cs typeface="Times New Roman" pitchFamily="18" charset="0"/>
              </a:rPr>
              <a:t>       </a:t>
            </a: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1044369" y="3429000"/>
            <a:ext cx="3500438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393157" y="3393281"/>
            <a:ext cx="3429000" cy="71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0716" y="3429000"/>
            <a:ext cx="25557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ЗАДАЧА   7</a:t>
            </a:r>
          </a:p>
        </p:txBody>
      </p:sp>
      <p:sp>
        <p:nvSpPr>
          <p:cNvPr id="8192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  </a:t>
            </a:r>
            <a:r>
              <a:rPr lang="ru-RU" dirty="0" smtClean="0"/>
              <a:t>Дано</a:t>
            </a:r>
            <a:r>
              <a:rPr lang="ru-RU" dirty="0"/>
              <a:t>:             СИ         </a:t>
            </a:r>
            <a:r>
              <a:rPr lang="ru-RU" dirty="0" smtClean="0"/>
              <a:t>    </a:t>
            </a:r>
            <a:r>
              <a:rPr lang="ru-RU" dirty="0"/>
              <a:t>Решение  </a:t>
            </a:r>
            <a:r>
              <a:rPr lang="ru-RU" dirty="0" smtClean="0"/>
              <a:t>         </a:t>
            </a:r>
            <a:endParaRPr lang="ru-RU" dirty="0"/>
          </a:p>
          <a:p>
            <a:pPr>
              <a:buFontTx/>
              <a:buNone/>
            </a:pPr>
            <a:r>
              <a:rPr lang="ru-RU" dirty="0"/>
              <a:t>    </a:t>
            </a:r>
            <a:r>
              <a:rPr lang="en-US" dirty="0"/>
              <a:t>m = 300</a:t>
            </a:r>
            <a:r>
              <a:rPr lang="ru-RU" dirty="0"/>
              <a:t>г    </a:t>
            </a:r>
            <a:r>
              <a:rPr lang="ru-RU" dirty="0" smtClean="0"/>
              <a:t> 0,3кг   </a:t>
            </a:r>
            <a:r>
              <a:rPr lang="ru-RU" dirty="0"/>
              <a:t>Сила трения:   </a:t>
            </a:r>
            <a:r>
              <a:rPr lang="en-US" dirty="0"/>
              <a:t>  </a:t>
            </a:r>
            <a:r>
              <a:rPr lang="ru-RU" dirty="0"/>
              <a:t>     </a:t>
            </a:r>
            <a:r>
              <a:rPr lang="en-US" dirty="0"/>
              <a:t> </a:t>
            </a:r>
            <a:r>
              <a:rPr lang="ru-RU" dirty="0"/>
              <a:t> 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</a:t>
            </a: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T</a:t>
            </a:r>
            <a:r>
              <a:rPr lang="ru-RU" baseline="-25000" dirty="0">
                <a:latin typeface="+mj-lt"/>
              </a:rPr>
              <a:t>р</a:t>
            </a:r>
            <a:r>
              <a:rPr lang="en-US" baseline="-25000" dirty="0">
                <a:latin typeface="+mj-lt"/>
              </a:rPr>
              <a:t> </a:t>
            </a:r>
            <a:r>
              <a:rPr lang="en-US" dirty="0">
                <a:latin typeface="+mj-lt"/>
              </a:rPr>
              <a:t>= 0,06H</a:t>
            </a:r>
          </a:p>
          <a:p>
            <a:pPr>
              <a:buFontTx/>
              <a:buNone/>
            </a:pPr>
            <a:r>
              <a:rPr lang="en-US" dirty="0">
                <a:latin typeface="+mj-lt"/>
              </a:rPr>
              <a:t>    </a:t>
            </a:r>
            <a:r>
              <a:rPr lang="el-GR" dirty="0">
                <a:latin typeface="+mj-lt"/>
                <a:cs typeface="Times New Roman" pitchFamily="18" charset="0"/>
              </a:rPr>
              <a:t>μ</a:t>
            </a:r>
            <a:r>
              <a:rPr lang="en-US" dirty="0">
                <a:latin typeface="+mj-lt"/>
                <a:cs typeface="Times New Roman" pitchFamily="18" charset="0"/>
              </a:rPr>
              <a:t> - ?                                    </a:t>
            </a:r>
            <a:r>
              <a:rPr lang="ru-RU" dirty="0">
                <a:latin typeface="+mj-lt"/>
                <a:cs typeface="Times New Roman" pitchFamily="18" charset="0"/>
              </a:rPr>
              <a:t>       </a:t>
            </a: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1044369" y="3429000"/>
            <a:ext cx="3500438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393157" y="3393281"/>
            <a:ext cx="3429000" cy="71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0716" y="3429000"/>
            <a:ext cx="25557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948264" y="2178396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+mj-lt"/>
              </a:rPr>
              <a:t>F</a:t>
            </a:r>
            <a:r>
              <a:rPr lang="en-US" sz="1600" i="1" dirty="0">
                <a:latin typeface="+mj-lt"/>
              </a:rPr>
              <a:t>TP</a:t>
            </a:r>
            <a:r>
              <a:rPr lang="en-US" sz="3200" i="1" dirty="0">
                <a:latin typeface="+mj-lt"/>
              </a:rPr>
              <a:t> = </a:t>
            </a:r>
            <a:r>
              <a:rPr lang="el-GR" sz="3200" i="1" dirty="0">
                <a:latin typeface="+mj-lt"/>
                <a:cs typeface="Times New Roman" pitchFamily="18" charset="0"/>
              </a:rPr>
              <a:t>μ</a:t>
            </a:r>
            <a:r>
              <a:rPr lang="en-US" sz="3200" i="1" dirty="0">
                <a:latin typeface="+mj-lt"/>
                <a:cs typeface="Times New Roman" pitchFamily="18" charset="0"/>
              </a:rPr>
              <a:t>mg </a:t>
            </a:r>
            <a:endParaRPr lang="ru-RU" sz="3200" i="1" dirty="0">
              <a:latin typeface="+mj-lt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072063" y="2857500"/>
          <a:ext cx="142875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4" name="Equation" r:id="rId3" imgW="533169" imgH="418918" progId="Equation.3">
                  <p:embed/>
                </p:oleObj>
              </mc:Choice>
              <mc:Fallback>
                <p:oleObj name="Equation" r:id="rId3" imgW="533169" imgH="41891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2857500"/>
                        <a:ext cx="1428750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2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 7</a:t>
            </a:r>
          </a:p>
        </p:txBody>
      </p:sp>
      <p:sp>
        <p:nvSpPr>
          <p:cNvPr id="83971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036496" cy="4525963"/>
          </a:xfrm>
        </p:spPr>
        <p:txBody>
          <a:bodyPr/>
          <a:lstStyle/>
          <a:p>
            <a:r>
              <a:rPr lang="ru-RU" i="1" dirty="0"/>
              <a:t>Дано:             СИ                    Решение                  </a:t>
            </a:r>
          </a:p>
          <a:p>
            <a:pPr>
              <a:buFontTx/>
              <a:buNone/>
            </a:pPr>
            <a:r>
              <a:rPr lang="ru-RU" dirty="0"/>
              <a:t>    </a:t>
            </a:r>
            <a:r>
              <a:rPr lang="en-US" dirty="0"/>
              <a:t>m = 300</a:t>
            </a:r>
            <a:r>
              <a:rPr lang="ru-RU" dirty="0"/>
              <a:t>г     0,3кг      </a:t>
            </a:r>
            <a:r>
              <a:rPr lang="en-US" dirty="0"/>
              <a:t>  </a:t>
            </a:r>
            <a:r>
              <a:rPr lang="ru-RU" dirty="0"/>
              <a:t>     </a:t>
            </a:r>
            <a:r>
              <a:rPr lang="en-US" dirty="0"/>
              <a:t> </a:t>
            </a:r>
            <a:r>
              <a:rPr lang="en-US" dirty="0">
                <a:latin typeface="+mj-lt"/>
              </a:rPr>
              <a:t>F</a:t>
            </a:r>
            <a:r>
              <a:rPr lang="en-US" sz="1600" dirty="0">
                <a:latin typeface="+mj-lt"/>
              </a:rPr>
              <a:t>TP</a:t>
            </a:r>
            <a:r>
              <a:rPr lang="en-US" dirty="0">
                <a:latin typeface="+mj-lt"/>
              </a:rPr>
              <a:t> = </a:t>
            </a:r>
            <a:r>
              <a:rPr lang="el-GR" dirty="0">
                <a:latin typeface="+mj-lt"/>
                <a:cs typeface="Times New Roman" pitchFamily="18" charset="0"/>
              </a:rPr>
              <a:t>μ</a:t>
            </a:r>
            <a:r>
              <a:rPr lang="en-US" dirty="0">
                <a:latin typeface="+mj-lt"/>
                <a:cs typeface="Times New Roman" pitchFamily="18" charset="0"/>
              </a:rPr>
              <a:t>mg     </a:t>
            </a:r>
            <a:r>
              <a:rPr lang="ru-RU" dirty="0">
                <a:latin typeface="+mj-lt"/>
              </a:rPr>
              <a:t>  </a:t>
            </a:r>
            <a:endParaRPr lang="en-US" dirty="0">
              <a:latin typeface="+mj-lt"/>
            </a:endParaRPr>
          </a:p>
          <a:p>
            <a:pPr>
              <a:buFontTx/>
              <a:buNone/>
            </a:pPr>
            <a:r>
              <a:rPr lang="en-US" dirty="0"/>
              <a:t>    F</a:t>
            </a:r>
            <a:r>
              <a:rPr lang="en-US" sz="1600" dirty="0"/>
              <a:t>TP</a:t>
            </a:r>
            <a:r>
              <a:rPr lang="en-US" dirty="0"/>
              <a:t>=0,06H</a:t>
            </a:r>
          </a:p>
          <a:p>
            <a:pPr>
              <a:buFontTx/>
              <a:buNone/>
            </a:pPr>
            <a:r>
              <a:rPr lang="en-US" dirty="0"/>
              <a:t>   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?                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l-GR" dirty="0" smtClean="0">
                <a:latin typeface="+mj-lt"/>
                <a:cs typeface="Times New Roman" pitchFamily="18" charset="0"/>
              </a:rPr>
              <a:t>μ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cs typeface="Times New Roman" pitchFamily="18" charset="0"/>
              </a:rPr>
              <a:t>= 0</a:t>
            </a:r>
            <a:r>
              <a:rPr lang="ru-RU" dirty="0">
                <a:latin typeface="+mj-lt"/>
                <a:cs typeface="Times New Roman" pitchFamily="18" charset="0"/>
              </a:rPr>
              <a:t>,06:(0,3·10) = 0,02</a:t>
            </a: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Ответ</a:t>
            </a:r>
            <a:r>
              <a:rPr lang="ru-RU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 0,02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14625" y="1714500"/>
            <a:ext cx="57175" cy="22185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9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325545"/>
              </p:ext>
            </p:extLst>
          </p:nvPr>
        </p:nvGraphicFramePr>
        <p:xfrm>
          <a:off x="5072063" y="2857500"/>
          <a:ext cx="142875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7" name="Формула" r:id="rId3" imgW="533160" imgH="419040" progId="Equation.3">
                  <p:embed/>
                </p:oleObj>
              </mc:Choice>
              <mc:Fallback>
                <p:oleObj name="Формула" r:id="rId3" imgW="5331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2857500"/>
                        <a:ext cx="1428750" cy="112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4071938" y="1714500"/>
            <a:ext cx="68016" cy="2146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-108520" y="3356992"/>
            <a:ext cx="28803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 8</a:t>
            </a:r>
          </a:p>
        </p:txBody>
      </p:sp>
      <p:sp>
        <p:nvSpPr>
          <p:cNvPr id="84995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600200"/>
            <a:ext cx="842493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dirty="0" smtClean="0"/>
              <a:t> </a:t>
            </a:r>
            <a:r>
              <a:rPr lang="ru-RU" sz="4000" dirty="0"/>
              <a:t> </a:t>
            </a:r>
            <a:r>
              <a:rPr lang="ru-RU" sz="4000" dirty="0" smtClean="0"/>
              <a:t>  Снаряд </a:t>
            </a:r>
            <a:r>
              <a:rPr lang="ru-RU" sz="4000" dirty="0"/>
              <a:t>массой </a:t>
            </a:r>
            <a:r>
              <a:rPr lang="ru-RU" sz="4000" b="1" dirty="0">
                <a:solidFill>
                  <a:srgbClr val="7030A0"/>
                </a:solidFill>
              </a:rPr>
              <a:t>12кг</a:t>
            </a:r>
            <a:r>
              <a:rPr lang="ru-RU" sz="4000" dirty="0"/>
              <a:t> при </a:t>
            </a:r>
            <a:r>
              <a:rPr lang="ru-RU" sz="4000" dirty="0" err="1" smtClean="0"/>
              <a:t>выст</a:t>
            </a:r>
            <a:r>
              <a:rPr lang="ru-RU" sz="4000" dirty="0" smtClean="0"/>
              <a:t>-реле </a:t>
            </a:r>
            <a:r>
              <a:rPr lang="ru-RU" sz="4000" dirty="0"/>
              <a:t>приобретает скорость </a:t>
            </a:r>
            <a:r>
              <a:rPr lang="ru-RU" sz="4000" b="1" dirty="0">
                <a:solidFill>
                  <a:srgbClr val="7030A0"/>
                </a:solidFill>
              </a:rPr>
              <a:t>750м/с</a:t>
            </a:r>
            <a:r>
              <a:rPr lang="ru-RU" sz="4000" dirty="0"/>
              <a:t>. </a:t>
            </a:r>
            <a:endParaRPr lang="ru-RU" sz="4000" dirty="0" smtClean="0"/>
          </a:p>
          <a:p>
            <a:pPr marL="0" indent="534988">
              <a:buNone/>
            </a:pPr>
            <a:r>
              <a:rPr lang="ru-RU" sz="4000" dirty="0" smtClean="0"/>
              <a:t>Найдите </a:t>
            </a:r>
            <a:r>
              <a:rPr lang="ru-RU" sz="4000" b="1" dirty="0">
                <a:solidFill>
                  <a:srgbClr val="00B050"/>
                </a:solidFill>
              </a:rPr>
              <a:t>силу</a:t>
            </a:r>
            <a:r>
              <a:rPr lang="ru-RU" sz="4000" dirty="0"/>
              <a:t>, с которой </a:t>
            </a:r>
            <a:r>
              <a:rPr lang="ru-RU" sz="4000" dirty="0" err="1" smtClean="0"/>
              <a:t>поро-ховые</a:t>
            </a:r>
            <a:r>
              <a:rPr lang="ru-RU" sz="4000" dirty="0" smtClean="0"/>
              <a:t> </a:t>
            </a:r>
            <a:r>
              <a:rPr lang="ru-RU" sz="4000" dirty="0"/>
              <a:t>газы давят на снаряд , если длина ствола орудия </a:t>
            </a:r>
            <a:r>
              <a:rPr lang="ru-RU" sz="4000" b="1" dirty="0">
                <a:solidFill>
                  <a:srgbClr val="7030A0"/>
                </a:solidFill>
              </a:rPr>
              <a:t>1,5м</a:t>
            </a:r>
            <a:r>
              <a:rPr lang="ru-RU" sz="4000" dirty="0"/>
              <a:t>. Движение равноускоренное.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 8</a:t>
            </a:r>
          </a:p>
        </p:txBody>
      </p:sp>
      <p:sp>
        <p:nvSpPr>
          <p:cNvPr id="86019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  </a:t>
            </a:r>
            <a:r>
              <a:rPr lang="ru-RU" dirty="0" smtClean="0"/>
              <a:t>Дано</a:t>
            </a:r>
            <a:r>
              <a:rPr lang="ru-RU" dirty="0"/>
              <a:t>:                           </a:t>
            </a:r>
            <a:r>
              <a:rPr lang="ru-RU" dirty="0" smtClean="0"/>
              <a:t>Решение</a:t>
            </a:r>
            <a:endParaRPr lang="ru-RU" dirty="0"/>
          </a:p>
          <a:p>
            <a:pPr>
              <a:buFontTx/>
              <a:buNone/>
            </a:pPr>
            <a:r>
              <a:rPr lang="ru-RU" dirty="0"/>
              <a:t>   </a:t>
            </a:r>
            <a:r>
              <a:rPr lang="en-US" dirty="0"/>
              <a:t>m = 12</a:t>
            </a:r>
            <a:r>
              <a:rPr lang="ru-RU" dirty="0"/>
              <a:t>кг</a:t>
            </a:r>
            <a:r>
              <a:rPr lang="en-US" dirty="0"/>
              <a:t> </a:t>
            </a:r>
            <a:r>
              <a:rPr lang="ru-RU" dirty="0"/>
              <a:t>       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</a:t>
            </a:r>
            <a:r>
              <a:rPr lang="en-US" dirty="0" smtClean="0"/>
              <a:t>v </a:t>
            </a:r>
            <a:r>
              <a:rPr lang="en-US" dirty="0"/>
              <a:t>= 750</a:t>
            </a:r>
            <a:r>
              <a:rPr lang="ru-RU" dirty="0"/>
              <a:t>м/с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</a:t>
            </a:r>
            <a:r>
              <a:rPr lang="en-US" dirty="0" smtClean="0"/>
              <a:t>S </a:t>
            </a:r>
            <a:r>
              <a:rPr lang="en-US" dirty="0"/>
              <a:t>= 1,5</a:t>
            </a:r>
            <a:r>
              <a:rPr lang="ru-RU" dirty="0"/>
              <a:t>м</a:t>
            </a:r>
            <a:r>
              <a:rPr lang="en-US" dirty="0"/>
              <a:t>             </a:t>
            </a:r>
            <a:r>
              <a:rPr lang="ru-RU" dirty="0"/>
              <a:t> 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F - ?                    </a:t>
            </a:r>
            <a:r>
              <a:rPr lang="ru-RU" dirty="0"/>
              <a:t>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141413" y="3429000"/>
            <a:ext cx="3430588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3933056"/>
            <a:ext cx="28803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ЗАДАЧА   8</a:t>
            </a:r>
          </a:p>
        </p:txBody>
      </p:sp>
      <p:sp>
        <p:nvSpPr>
          <p:cNvPr id="8704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i="1"/>
              <a:t>Дано:                           Решение</a:t>
            </a:r>
          </a:p>
          <a:p>
            <a:pPr>
              <a:buFontTx/>
              <a:buNone/>
            </a:pPr>
            <a:r>
              <a:rPr lang="ru-RU"/>
              <a:t>   </a:t>
            </a:r>
            <a:r>
              <a:rPr lang="en-US"/>
              <a:t>m = 12</a:t>
            </a:r>
            <a:r>
              <a:rPr lang="ru-RU"/>
              <a:t>кг</a:t>
            </a:r>
            <a:r>
              <a:rPr lang="en-US"/>
              <a:t>             F = ma</a:t>
            </a:r>
          </a:p>
          <a:p>
            <a:pPr>
              <a:buFontTx/>
              <a:buNone/>
            </a:pPr>
            <a:r>
              <a:rPr lang="en-US"/>
              <a:t>    v = 750</a:t>
            </a:r>
            <a:r>
              <a:rPr lang="ru-RU"/>
              <a:t>м/с</a:t>
            </a:r>
            <a:endParaRPr lang="en-US"/>
          </a:p>
          <a:p>
            <a:pPr>
              <a:buFontTx/>
              <a:buNone/>
            </a:pPr>
            <a:r>
              <a:rPr lang="en-US"/>
              <a:t>    s = 1,5</a:t>
            </a:r>
            <a:r>
              <a:rPr lang="ru-RU"/>
              <a:t>м</a:t>
            </a:r>
            <a:r>
              <a:rPr lang="en-US"/>
              <a:t>             </a:t>
            </a:r>
          </a:p>
          <a:p>
            <a:pPr>
              <a:buFontTx/>
              <a:buNone/>
            </a:pPr>
            <a:r>
              <a:rPr lang="en-US"/>
              <a:t>    F - ?                    </a:t>
            </a:r>
            <a:r>
              <a:rPr lang="ru-RU"/>
              <a:t>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141413" y="3429000"/>
            <a:ext cx="3430588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0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666016"/>
              </p:ext>
            </p:extLst>
          </p:nvPr>
        </p:nvGraphicFramePr>
        <p:xfrm>
          <a:off x="5607050" y="2071688"/>
          <a:ext cx="21336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8" name="Формула" r:id="rId3" imgW="736560" imgH="419040" progId="Equation.3">
                  <p:embed/>
                </p:oleObj>
              </mc:Choice>
              <mc:Fallback>
                <p:oleObj name="Формула" r:id="rId3" imgW="736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2071688"/>
                        <a:ext cx="2133600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3931388"/>
            <a:ext cx="28803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ЗАДАЧА   8</a:t>
            </a:r>
          </a:p>
        </p:txBody>
      </p:sp>
      <p:sp>
        <p:nvSpPr>
          <p:cNvPr id="88067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ru-RU" dirty="0" smtClean="0"/>
              <a:t>Дано</a:t>
            </a:r>
            <a:r>
              <a:rPr lang="ru-RU" dirty="0"/>
              <a:t>:                           Решение</a:t>
            </a:r>
          </a:p>
          <a:p>
            <a:pPr>
              <a:buFontTx/>
              <a:buNone/>
            </a:pPr>
            <a:r>
              <a:rPr lang="ru-RU" dirty="0"/>
              <a:t>   </a:t>
            </a:r>
            <a:r>
              <a:rPr lang="en-US" dirty="0"/>
              <a:t>m = 12</a:t>
            </a:r>
            <a:r>
              <a:rPr lang="ru-RU" dirty="0"/>
              <a:t>кг</a:t>
            </a:r>
            <a:r>
              <a:rPr lang="en-US" dirty="0"/>
              <a:t>             F = ma</a:t>
            </a:r>
          </a:p>
          <a:p>
            <a:pPr>
              <a:buFontTx/>
              <a:buNone/>
            </a:pPr>
            <a:r>
              <a:rPr lang="en-US" dirty="0"/>
              <a:t>    v = 750</a:t>
            </a:r>
            <a:r>
              <a:rPr lang="ru-RU" dirty="0"/>
              <a:t>м/с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s = 1,5</a:t>
            </a:r>
            <a:r>
              <a:rPr lang="ru-RU" dirty="0"/>
              <a:t>м</a:t>
            </a:r>
            <a:r>
              <a:rPr lang="en-US" dirty="0"/>
              <a:t>             a = </a:t>
            </a:r>
            <a:r>
              <a:rPr lang="en-US" dirty="0">
                <a:latin typeface="+mj-lt"/>
              </a:rPr>
              <a:t>750²</a:t>
            </a:r>
            <a:r>
              <a:rPr lang="en-US" dirty="0">
                <a:latin typeface="+mj-lt"/>
                <a:cs typeface="Times New Roman" pitchFamily="18" charset="0"/>
              </a:rPr>
              <a:t>/2·1,5 = 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  </a:t>
            </a:r>
            <a:r>
              <a:rPr lang="en-US" dirty="0" smtClean="0"/>
              <a:t>F </a:t>
            </a:r>
            <a:r>
              <a:rPr lang="en-US" dirty="0"/>
              <a:t>- ?                    </a:t>
            </a:r>
            <a:r>
              <a:rPr lang="ru-RU" dirty="0"/>
              <a:t> </a:t>
            </a:r>
            <a:r>
              <a:rPr lang="en-US" dirty="0" smtClean="0"/>
              <a:t>=</a:t>
            </a:r>
            <a:r>
              <a:rPr lang="en-US" dirty="0" smtClean="0">
                <a:cs typeface="Times New Roman" pitchFamily="18" charset="0"/>
              </a:rPr>
              <a:t>187500 (</a:t>
            </a:r>
            <a:r>
              <a:rPr lang="ru-RU" dirty="0" smtClean="0">
                <a:cs typeface="Times New Roman" pitchFamily="18" charset="0"/>
              </a:rPr>
              <a:t>м/с²</a:t>
            </a:r>
            <a:r>
              <a:rPr lang="en-US" dirty="0" smtClean="0">
                <a:cs typeface="Times New Roman" pitchFamily="18" charset="0"/>
              </a:rPr>
              <a:t>)</a:t>
            </a:r>
            <a:endParaRPr lang="en-US" dirty="0"/>
          </a:p>
          <a:p>
            <a:pPr>
              <a:buFontTx/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141413" y="3429000"/>
            <a:ext cx="3430588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0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414034"/>
              </p:ext>
            </p:extLst>
          </p:nvPr>
        </p:nvGraphicFramePr>
        <p:xfrm>
          <a:off x="5607050" y="2071688"/>
          <a:ext cx="21336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2" name="Формула" r:id="rId3" imgW="736560" imgH="419040" progId="Equation.3">
                  <p:embed/>
                </p:oleObj>
              </mc:Choice>
              <mc:Fallback>
                <p:oleObj name="Формула" r:id="rId3" imgW="736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2071688"/>
                        <a:ext cx="2133600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3931388"/>
            <a:ext cx="28803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ЗАДАЧА   8</a:t>
            </a:r>
          </a:p>
        </p:txBody>
      </p:sp>
      <p:sp>
        <p:nvSpPr>
          <p:cNvPr id="88067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9644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ru-RU" dirty="0" smtClean="0"/>
              <a:t>Дано</a:t>
            </a:r>
            <a:r>
              <a:rPr lang="ru-RU" dirty="0"/>
              <a:t>:                           Решение</a:t>
            </a:r>
          </a:p>
          <a:p>
            <a:pPr>
              <a:buFontTx/>
              <a:buNone/>
            </a:pPr>
            <a:r>
              <a:rPr lang="ru-RU" dirty="0"/>
              <a:t>   </a:t>
            </a:r>
            <a:r>
              <a:rPr lang="en-US" dirty="0"/>
              <a:t>m = 12</a:t>
            </a:r>
            <a:r>
              <a:rPr lang="ru-RU" dirty="0"/>
              <a:t>кг</a:t>
            </a:r>
            <a:r>
              <a:rPr lang="en-US" dirty="0"/>
              <a:t>             F = ma</a:t>
            </a:r>
          </a:p>
          <a:p>
            <a:pPr>
              <a:buFontTx/>
              <a:buNone/>
            </a:pPr>
            <a:r>
              <a:rPr lang="en-US" dirty="0"/>
              <a:t>    v = 750</a:t>
            </a:r>
            <a:r>
              <a:rPr lang="ru-RU" dirty="0"/>
              <a:t>м/с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s = 1,5</a:t>
            </a:r>
            <a:r>
              <a:rPr lang="ru-RU" dirty="0"/>
              <a:t>м</a:t>
            </a:r>
            <a:r>
              <a:rPr lang="en-US" dirty="0"/>
              <a:t>             a = </a:t>
            </a:r>
            <a:r>
              <a:rPr lang="en-US" dirty="0">
                <a:latin typeface="+mj-lt"/>
              </a:rPr>
              <a:t>750²</a:t>
            </a:r>
            <a:r>
              <a:rPr lang="en-US" dirty="0">
                <a:latin typeface="+mj-lt"/>
                <a:cs typeface="Times New Roman" pitchFamily="18" charset="0"/>
              </a:rPr>
              <a:t>/2·1,5 = 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  </a:t>
            </a:r>
            <a:r>
              <a:rPr lang="en-US" dirty="0" smtClean="0"/>
              <a:t>F </a:t>
            </a:r>
            <a:r>
              <a:rPr lang="en-US" dirty="0"/>
              <a:t>- ?                    </a:t>
            </a:r>
            <a:r>
              <a:rPr lang="ru-RU" dirty="0"/>
              <a:t> </a:t>
            </a:r>
            <a:r>
              <a:rPr lang="en-US" dirty="0" smtClean="0"/>
              <a:t>=</a:t>
            </a:r>
            <a:r>
              <a:rPr lang="en-US" dirty="0" smtClean="0">
                <a:cs typeface="Times New Roman" pitchFamily="18" charset="0"/>
              </a:rPr>
              <a:t>187500 (</a:t>
            </a:r>
            <a:r>
              <a:rPr lang="ru-RU" dirty="0" smtClean="0">
                <a:cs typeface="Times New Roman" pitchFamily="18" charset="0"/>
              </a:rPr>
              <a:t>м/с²</a:t>
            </a:r>
            <a:r>
              <a:rPr lang="en-US" dirty="0" smtClean="0"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en-US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 smtClean="0"/>
              <a:t>				  F </a:t>
            </a:r>
            <a:r>
              <a:rPr lang="en-US" dirty="0"/>
              <a:t>= 187500</a:t>
            </a:r>
            <a:r>
              <a:rPr lang="en-US" dirty="0">
                <a:cs typeface="Times New Roman" pitchFamily="18" charset="0"/>
              </a:rPr>
              <a:t>·12 = </a:t>
            </a:r>
            <a:r>
              <a:rPr lang="en-US" dirty="0" smtClean="0">
                <a:cs typeface="Times New Roman" pitchFamily="18" charset="0"/>
              </a:rPr>
              <a:t>2250000 (H)</a:t>
            </a:r>
            <a:endParaRPr lang="en-US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Ответ: 2,25МН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FontTx/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843808" y="1714500"/>
            <a:ext cx="13693" cy="29386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0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829665"/>
              </p:ext>
            </p:extLst>
          </p:nvPr>
        </p:nvGraphicFramePr>
        <p:xfrm>
          <a:off x="5607050" y="2071688"/>
          <a:ext cx="21336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5" name="Формула" r:id="rId3" imgW="736560" imgH="419040" progId="Equation.3">
                  <p:embed/>
                </p:oleObj>
              </mc:Choice>
              <mc:Fallback>
                <p:oleObj name="Формула" r:id="rId3" imgW="736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2071688"/>
                        <a:ext cx="2133600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3931388"/>
            <a:ext cx="28803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 9</a:t>
            </a:r>
          </a:p>
        </p:txBody>
      </p:sp>
      <p:sp>
        <p:nvSpPr>
          <p:cNvPr id="90115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600200"/>
            <a:ext cx="849694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   </a:t>
            </a:r>
            <a:r>
              <a:rPr lang="ru-RU" sz="3600" dirty="0" smtClean="0"/>
              <a:t>С </a:t>
            </a:r>
            <a:r>
              <a:rPr lang="ru-RU" sz="3600" dirty="0"/>
              <a:t>какой </a:t>
            </a:r>
            <a:r>
              <a:rPr lang="ru-RU" sz="3600" b="1" dirty="0">
                <a:solidFill>
                  <a:srgbClr val="00B050"/>
                </a:solidFill>
              </a:rPr>
              <a:t>силой</a:t>
            </a:r>
            <a:r>
              <a:rPr lang="ru-RU" sz="3600" dirty="0"/>
              <a:t> давит на дно лифта груз массой </a:t>
            </a:r>
            <a:r>
              <a:rPr lang="ru-RU" sz="3600" b="1" dirty="0">
                <a:solidFill>
                  <a:srgbClr val="7030A0"/>
                </a:solidFill>
              </a:rPr>
              <a:t>100кг</a:t>
            </a:r>
            <a:r>
              <a:rPr lang="ru-RU" sz="3600" dirty="0"/>
              <a:t>, если лифт</a:t>
            </a:r>
          </a:p>
          <a:p>
            <a:pPr marL="0" indent="0">
              <a:buNone/>
            </a:pPr>
            <a:r>
              <a:rPr lang="ru-RU" sz="3600" dirty="0"/>
              <a:t>А) поднимается </a:t>
            </a:r>
            <a:r>
              <a:rPr lang="ru-RU" sz="3600" b="1" dirty="0">
                <a:solidFill>
                  <a:srgbClr val="002060"/>
                </a:solidFill>
              </a:rPr>
              <a:t>вверх</a:t>
            </a:r>
            <a:r>
              <a:rPr lang="ru-RU" sz="3600" dirty="0"/>
              <a:t> с ускорением </a:t>
            </a:r>
            <a:r>
              <a:rPr lang="ru-RU" sz="3600" b="1" dirty="0">
                <a:solidFill>
                  <a:srgbClr val="7030A0"/>
                </a:solidFill>
              </a:rPr>
              <a:t>0,5м/с²</a:t>
            </a:r>
          </a:p>
          <a:p>
            <a:pPr marL="0" indent="0">
              <a:buNone/>
            </a:pPr>
            <a:r>
              <a:rPr lang="ru-RU" sz="3600" dirty="0"/>
              <a:t>Б) опускается </a:t>
            </a:r>
            <a:r>
              <a:rPr lang="ru-RU" sz="3600" b="1" dirty="0">
                <a:solidFill>
                  <a:srgbClr val="002060"/>
                </a:solidFill>
              </a:rPr>
              <a:t>вниз</a:t>
            </a:r>
            <a:r>
              <a:rPr lang="ru-RU" sz="3600" dirty="0"/>
              <a:t> с ускорением </a:t>
            </a:r>
            <a:r>
              <a:rPr lang="ru-RU" sz="3600" b="1" dirty="0">
                <a:solidFill>
                  <a:srgbClr val="7030A0"/>
                </a:solidFill>
              </a:rPr>
              <a:t>0,8м/с²</a:t>
            </a:r>
          </a:p>
          <a:p>
            <a:pPr marL="0" indent="0">
              <a:buNone/>
            </a:pPr>
            <a:r>
              <a:rPr lang="ru-RU" sz="3600" dirty="0"/>
              <a:t>В) движется </a:t>
            </a:r>
            <a:r>
              <a:rPr lang="ru-RU" sz="3600" b="1" dirty="0">
                <a:solidFill>
                  <a:srgbClr val="002060"/>
                </a:solidFill>
              </a:rPr>
              <a:t>равномерно</a:t>
            </a:r>
            <a:r>
              <a:rPr lang="ru-RU" sz="3600" dirty="0"/>
              <a:t> со </a:t>
            </a:r>
            <a:r>
              <a:rPr lang="ru-RU" sz="3600" dirty="0" smtClean="0"/>
              <a:t>скоро</a:t>
            </a:r>
            <a:r>
              <a:rPr lang="en-US" sz="3600" dirty="0" smtClean="0"/>
              <a:t>-</a:t>
            </a:r>
            <a:r>
              <a:rPr lang="ru-RU" sz="3600" dirty="0" err="1" smtClean="0"/>
              <a:t>стью</a:t>
            </a:r>
            <a:r>
              <a:rPr lang="ru-RU" sz="3600" dirty="0" smtClean="0"/>
              <a:t>   </a:t>
            </a:r>
            <a:r>
              <a:rPr lang="ru-RU" sz="3600" b="1" dirty="0">
                <a:solidFill>
                  <a:srgbClr val="7030A0"/>
                </a:solidFill>
              </a:rPr>
              <a:t>4м/с.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ChangeArrowheads="1"/>
          </p:cNvSpPr>
          <p:nvPr/>
        </p:nvSpPr>
        <p:spPr bwMode="auto">
          <a:xfrm>
            <a:off x="428625" y="1500188"/>
            <a:ext cx="407136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  <a:cs typeface="Arial" charset="0"/>
              </a:rPr>
              <a:t>Системы отсчета, </a:t>
            </a:r>
            <a:r>
              <a:rPr lang="ru-RU" sz="2000" b="1" dirty="0" smtClean="0">
                <a:latin typeface="+mj-lt"/>
                <a:cs typeface="Arial" charset="0"/>
              </a:rPr>
              <a:t>относи-</a:t>
            </a:r>
            <a:r>
              <a:rPr lang="ru-RU" sz="2000" b="1" dirty="0" err="1" smtClean="0">
                <a:latin typeface="+mj-lt"/>
                <a:cs typeface="Arial" charset="0"/>
              </a:rPr>
              <a:t>тельно</a:t>
            </a:r>
            <a:r>
              <a:rPr lang="ru-RU" sz="2000" b="1" dirty="0" smtClean="0">
                <a:latin typeface="+mj-lt"/>
                <a:cs typeface="Arial" charset="0"/>
              </a:rPr>
              <a:t> </a:t>
            </a:r>
            <a:r>
              <a:rPr lang="ru-RU" sz="2000" b="1" dirty="0">
                <a:latin typeface="+mj-lt"/>
                <a:cs typeface="Arial" charset="0"/>
              </a:rPr>
              <a:t>которых тела </a:t>
            </a:r>
            <a:r>
              <a:rPr lang="ru-RU" sz="2000" b="1" dirty="0" err="1" smtClean="0">
                <a:latin typeface="+mj-lt"/>
                <a:cs typeface="Arial" charset="0"/>
              </a:rPr>
              <a:t>дви-жутся</a:t>
            </a:r>
            <a:r>
              <a:rPr lang="ru-RU" sz="2000" b="1" dirty="0" smtClean="0">
                <a:latin typeface="+mj-lt"/>
                <a:cs typeface="Arial" charset="0"/>
              </a:rPr>
              <a:t> </a:t>
            </a:r>
            <a:r>
              <a:rPr lang="ru-RU" sz="2000" b="1" dirty="0">
                <a:latin typeface="+mj-lt"/>
                <a:cs typeface="Arial" charset="0"/>
              </a:rPr>
              <a:t>с постоянной </a:t>
            </a:r>
            <a:r>
              <a:rPr lang="ru-RU" sz="2000" b="1" dirty="0" smtClean="0">
                <a:latin typeface="+mj-lt"/>
                <a:cs typeface="Arial" charset="0"/>
              </a:rPr>
              <a:t>скоро-</a:t>
            </a:r>
            <a:r>
              <a:rPr lang="ru-RU" sz="2000" b="1" dirty="0" err="1" smtClean="0">
                <a:latin typeface="+mj-lt"/>
                <a:cs typeface="Arial" charset="0"/>
              </a:rPr>
              <a:t>стью</a:t>
            </a:r>
            <a:r>
              <a:rPr lang="ru-RU" sz="2000" b="1" dirty="0" smtClean="0">
                <a:latin typeface="+mj-lt"/>
                <a:cs typeface="Arial" charset="0"/>
              </a:rPr>
              <a:t> или покоятся при </a:t>
            </a:r>
            <a:r>
              <a:rPr lang="ru-RU" sz="2000" b="1" dirty="0">
                <a:latin typeface="+mj-lt"/>
                <a:cs typeface="Arial" charset="0"/>
              </a:rPr>
              <a:t>компенсации внешних воздействий.</a:t>
            </a:r>
          </a:p>
          <a:p>
            <a:r>
              <a:rPr lang="ru-RU" sz="2000" b="1" dirty="0">
                <a:solidFill>
                  <a:srgbClr val="C00000"/>
                </a:solidFill>
                <a:latin typeface="+mj-lt"/>
                <a:cs typeface="Arial" charset="0"/>
              </a:rPr>
              <a:t>Закон инерции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cs typeface="Arial" charset="0"/>
              </a:rPr>
              <a:t>выполняется</a:t>
            </a:r>
            <a:r>
              <a:rPr lang="ru-RU" sz="2000" b="1" dirty="0">
                <a:solidFill>
                  <a:srgbClr val="C00000"/>
                </a:solidFill>
                <a:latin typeface="+mj-lt"/>
                <a:cs typeface="Arial" charset="0"/>
              </a:rPr>
              <a:t>.</a:t>
            </a:r>
          </a:p>
        </p:txBody>
      </p:sp>
      <p:sp>
        <p:nvSpPr>
          <p:cNvPr id="10243" name="Rectangle 14"/>
          <p:cNvSpPr>
            <a:spLocks noChangeArrowheads="1"/>
          </p:cNvSpPr>
          <p:nvPr/>
        </p:nvSpPr>
        <p:spPr bwMode="auto">
          <a:xfrm>
            <a:off x="4643438" y="1500188"/>
            <a:ext cx="42862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+mj-lt"/>
                <a:cs typeface="Arial" charset="0"/>
              </a:rPr>
              <a:t>Системы отсчета, относительно которых тела движутся с </a:t>
            </a:r>
            <a:r>
              <a:rPr lang="ru-RU" sz="2000" b="1" dirty="0" err="1" smtClean="0">
                <a:latin typeface="+mj-lt"/>
                <a:cs typeface="Arial" charset="0"/>
              </a:rPr>
              <a:t>уско</a:t>
            </a:r>
            <a:r>
              <a:rPr lang="ru-RU" sz="2000" b="1" dirty="0" smtClean="0">
                <a:latin typeface="+mj-lt"/>
                <a:cs typeface="Arial" charset="0"/>
              </a:rPr>
              <a:t>-рением</a:t>
            </a:r>
            <a:r>
              <a:rPr lang="ru-RU" sz="2000" b="1" dirty="0">
                <a:latin typeface="+mj-lt"/>
                <a:cs typeface="Arial" charset="0"/>
              </a:rPr>
              <a:t>, </a:t>
            </a:r>
            <a:r>
              <a:rPr lang="ru-RU" sz="2000" b="1" dirty="0">
                <a:solidFill>
                  <a:srgbClr val="C00000"/>
                </a:solidFill>
                <a:latin typeface="+mj-lt"/>
                <a:cs typeface="Arial" charset="0"/>
              </a:rPr>
              <a:t>не вызванным </a:t>
            </a:r>
            <a:r>
              <a:rPr lang="ru-RU" sz="2000" b="1" dirty="0" err="1" smtClean="0">
                <a:solidFill>
                  <a:srgbClr val="C00000"/>
                </a:solidFill>
                <a:latin typeface="+mj-lt"/>
                <a:cs typeface="Arial" charset="0"/>
              </a:rPr>
              <a:t>дейст-вием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+mj-lt"/>
                <a:cs typeface="Arial" charset="0"/>
              </a:rPr>
              <a:t>на него других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cs typeface="Arial" charset="0"/>
              </a:rPr>
              <a:t>тел</a:t>
            </a:r>
            <a:r>
              <a:rPr lang="ru-RU" sz="2000" b="1" dirty="0" smtClean="0">
                <a:latin typeface="+mj-lt"/>
                <a:cs typeface="Arial" charset="0"/>
              </a:rPr>
              <a:t>, либо покоятся, когда действие других тел не </a:t>
            </a:r>
            <a:r>
              <a:rPr lang="ru-RU" sz="2000" b="1" dirty="0" err="1" smtClean="0">
                <a:latin typeface="+mj-lt"/>
                <a:cs typeface="Arial" charset="0"/>
              </a:rPr>
              <a:t>скомпенсирова</a:t>
            </a:r>
            <a:r>
              <a:rPr lang="ru-RU" sz="2000" b="1" dirty="0" smtClean="0">
                <a:latin typeface="+mj-lt"/>
                <a:cs typeface="Arial" charset="0"/>
              </a:rPr>
              <a:t>-но.</a:t>
            </a:r>
            <a:endParaRPr lang="ru-RU" sz="2000" b="1" dirty="0">
              <a:latin typeface="+mj-lt"/>
              <a:cs typeface="Arial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+mj-lt"/>
                <a:cs typeface="Arial" charset="0"/>
              </a:rPr>
              <a:t>Закон</a:t>
            </a:r>
            <a:r>
              <a:rPr lang="en-US" sz="20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+mj-lt"/>
                <a:cs typeface="Arial" charset="0"/>
              </a:rPr>
              <a:t>инерции не выполняется.</a:t>
            </a:r>
          </a:p>
          <a:p>
            <a:endParaRPr lang="ru-RU" sz="2000" b="1" dirty="0">
              <a:latin typeface="+mj-lt"/>
              <a:cs typeface="Arial" charset="0"/>
            </a:endParaRPr>
          </a:p>
        </p:txBody>
      </p:sp>
      <p:sp>
        <p:nvSpPr>
          <p:cNvPr id="10244" name="TextBox 14"/>
          <p:cNvSpPr txBox="1">
            <a:spLocks noChangeArrowheads="1"/>
          </p:cNvSpPr>
          <p:nvPr/>
        </p:nvSpPr>
        <p:spPr bwMode="auto">
          <a:xfrm>
            <a:off x="4644008" y="500063"/>
            <a:ext cx="4320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j-lt"/>
                <a:cs typeface="Arial" charset="0"/>
              </a:rPr>
              <a:t>Неинерциальные системы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отсчета Не ИСО</a:t>
            </a:r>
            <a:endParaRPr lang="ru-RU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10245" name="TextBox 15"/>
          <p:cNvSpPr txBox="1">
            <a:spLocks noChangeArrowheads="1"/>
          </p:cNvSpPr>
          <p:nvPr/>
        </p:nvSpPr>
        <p:spPr bwMode="auto">
          <a:xfrm>
            <a:off x="571500" y="500063"/>
            <a:ext cx="364046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j-lt"/>
                <a:cs typeface="Arial" charset="0"/>
              </a:rPr>
              <a:t>Инерциальные системы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отсчета ИСО</a:t>
            </a:r>
            <a:endParaRPr lang="ru-RU" sz="2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pic>
        <p:nvPicPr>
          <p:cNvPr id="10246" name="Picture 2" descr="http://www.azdekor.ru/Spektr/SREDN_SKOOL/PHISIC/N196/images/9_3.jpg"/>
          <p:cNvPicPr>
            <a:picLocks noChangeAspect="1" noChangeArrowheads="1"/>
          </p:cNvPicPr>
          <p:nvPr/>
        </p:nvPicPr>
        <p:blipFill>
          <a:blip r:embed="rId2" cstate="print"/>
          <a:srcRect l="8286" t="14999" r="7857" b="65500"/>
          <a:stretch>
            <a:fillRect/>
          </a:stretch>
        </p:blipFill>
        <p:spPr bwMode="auto">
          <a:xfrm>
            <a:off x="1403648" y="4365104"/>
            <a:ext cx="6451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ЗАДАЧА   9</a:t>
            </a:r>
          </a:p>
        </p:txBody>
      </p:sp>
      <p:sp>
        <p:nvSpPr>
          <p:cNvPr id="91139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i="1"/>
              <a:t>Дано:                            Решение</a:t>
            </a:r>
          </a:p>
          <a:p>
            <a:pPr>
              <a:buFontTx/>
              <a:buNone/>
            </a:pPr>
            <a:r>
              <a:rPr lang="ru-RU"/>
              <a:t>   </a:t>
            </a:r>
            <a:r>
              <a:rPr lang="en-US"/>
              <a:t>m = 100</a:t>
            </a:r>
            <a:r>
              <a:rPr lang="ru-RU"/>
              <a:t>кг         Вес тела, движущегося с</a:t>
            </a:r>
            <a:endParaRPr lang="en-US"/>
          </a:p>
          <a:p>
            <a:pPr>
              <a:buFontTx/>
              <a:buNone/>
            </a:pPr>
            <a:r>
              <a:rPr lang="en-US"/>
              <a:t>    a</a:t>
            </a:r>
            <a:r>
              <a:rPr lang="en-US" sz="1600"/>
              <a:t>1</a:t>
            </a:r>
            <a:r>
              <a:rPr lang="en-US"/>
              <a:t> = 0,5</a:t>
            </a:r>
            <a:r>
              <a:rPr lang="ru-RU"/>
              <a:t>м/с²             </a:t>
            </a:r>
            <a:r>
              <a:rPr lang="en-US"/>
              <a:t> </a:t>
            </a:r>
            <a:r>
              <a:rPr lang="ru-RU"/>
              <a:t>ускорением </a:t>
            </a:r>
            <a:endParaRPr lang="en-US"/>
          </a:p>
          <a:p>
            <a:pPr>
              <a:buFontTx/>
              <a:buNone/>
            </a:pPr>
            <a:r>
              <a:rPr lang="en-US"/>
              <a:t>    a</a:t>
            </a:r>
            <a:r>
              <a:rPr lang="en-US" sz="1600"/>
              <a:t>2</a:t>
            </a:r>
            <a:r>
              <a:rPr lang="en-US"/>
              <a:t> = 0,8</a:t>
            </a:r>
            <a:r>
              <a:rPr lang="ru-RU"/>
              <a:t>м/с²</a:t>
            </a:r>
            <a:r>
              <a:rPr lang="en-US"/>
              <a:t>                 </a:t>
            </a:r>
          </a:p>
          <a:p>
            <a:pPr>
              <a:buFontTx/>
              <a:buNone/>
            </a:pPr>
            <a:r>
              <a:rPr lang="en-US"/>
              <a:t>    P</a:t>
            </a:r>
            <a:r>
              <a:rPr lang="en-US" sz="1600"/>
              <a:t>1</a:t>
            </a:r>
            <a:r>
              <a:rPr lang="en-US"/>
              <a:t>, P</a:t>
            </a:r>
            <a:r>
              <a:rPr lang="en-US" sz="1600"/>
              <a:t>2</a:t>
            </a:r>
            <a:r>
              <a:rPr lang="en-US"/>
              <a:t>, P</a:t>
            </a:r>
            <a:r>
              <a:rPr lang="en-US" sz="1600"/>
              <a:t>3</a:t>
            </a:r>
            <a:r>
              <a:rPr lang="en-US"/>
              <a:t> -?</a:t>
            </a:r>
            <a:r>
              <a:rPr lang="ru-RU"/>
              <a:t>      </a:t>
            </a:r>
            <a:r>
              <a:rPr lang="en-US"/>
              <a:t> </a:t>
            </a: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855663" y="3857625"/>
            <a:ext cx="4287838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ЗАДАЧА   9</a:t>
            </a:r>
          </a:p>
        </p:txBody>
      </p:sp>
      <p:sp>
        <p:nvSpPr>
          <p:cNvPr id="9216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i="1"/>
              <a:t>Дано:                            Решение</a:t>
            </a:r>
          </a:p>
          <a:p>
            <a:pPr>
              <a:buFontTx/>
              <a:buNone/>
            </a:pPr>
            <a:r>
              <a:rPr lang="ru-RU"/>
              <a:t>   </a:t>
            </a:r>
            <a:r>
              <a:rPr lang="en-US"/>
              <a:t>m = 100</a:t>
            </a:r>
            <a:r>
              <a:rPr lang="ru-RU"/>
              <a:t>кг                 </a:t>
            </a:r>
            <a:r>
              <a:rPr lang="en-US"/>
              <a:t>P = m(g ± a)</a:t>
            </a:r>
          </a:p>
          <a:p>
            <a:pPr>
              <a:buFontTx/>
              <a:buNone/>
            </a:pPr>
            <a:r>
              <a:rPr lang="en-US"/>
              <a:t>    a</a:t>
            </a:r>
            <a:r>
              <a:rPr lang="en-US" sz="1600"/>
              <a:t>1</a:t>
            </a:r>
            <a:r>
              <a:rPr lang="en-US"/>
              <a:t> = 0,5</a:t>
            </a:r>
            <a:r>
              <a:rPr lang="ru-RU"/>
              <a:t>м/с²</a:t>
            </a:r>
            <a:r>
              <a:rPr lang="en-US"/>
              <a:t>   </a:t>
            </a:r>
            <a:r>
              <a:rPr lang="ru-RU"/>
              <a:t>1) движение вверх  </a:t>
            </a:r>
            <a:r>
              <a:rPr lang="en-US"/>
              <a:t> </a:t>
            </a:r>
          </a:p>
          <a:p>
            <a:pPr>
              <a:buFontTx/>
              <a:buNone/>
            </a:pPr>
            <a:r>
              <a:rPr lang="en-US"/>
              <a:t>    a</a:t>
            </a:r>
            <a:r>
              <a:rPr lang="en-US" sz="1600"/>
              <a:t>2</a:t>
            </a:r>
            <a:r>
              <a:rPr lang="en-US"/>
              <a:t> = 0,8</a:t>
            </a:r>
            <a:r>
              <a:rPr lang="ru-RU"/>
              <a:t>м/с²</a:t>
            </a:r>
            <a:r>
              <a:rPr lang="en-US"/>
              <a:t>                 </a:t>
            </a:r>
          </a:p>
          <a:p>
            <a:pPr>
              <a:buFontTx/>
              <a:buNone/>
            </a:pPr>
            <a:r>
              <a:rPr lang="en-US"/>
              <a:t>    P</a:t>
            </a:r>
            <a:r>
              <a:rPr lang="en-US" sz="1600"/>
              <a:t>1</a:t>
            </a:r>
            <a:r>
              <a:rPr lang="en-US"/>
              <a:t>, P</a:t>
            </a:r>
            <a:r>
              <a:rPr lang="en-US" sz="1600"/>
              <a:t>2</a:t>
            </a:r>
            <a:r>
              <a:rPr lang="en-US"/>
              <a:t>, P</a:t>
            </a:r>
            <a:r>
              <a:rPr lang="en-US" sz="1600"/>
              <a:t>3</a:t>
            </a:r>
            <a:r>
              <a:rPr lang="en-US"/>
              <a:t> -?</a:t>
            </a:r>
            <a:r>
              <a:rPr lang="ru-RU"/>
              <a:t>      </a:t>
            </a:r>
            <a:r>
              <a:rPr lang="en-US"/>
              <a:t> </a:t>
            </a: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855663" y="3857625"/>
            <a:ext cx="4287838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 9</a:t>
            </a:r>
          </a:p>
        </p:txBody>
      </p:sp>
      <p:sp>
        <p:nvSpPr>
          <p:cNvPr id="93187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i="1"/>
              <a:t>Дано:                            Решение</a:t>
            </a:r>
          </a:p>
          <a:p>
            <a:pPr>
              <a:buFontTx/>
              <a:buNone/>
            </a:pPr>
            <a:r>
              <a:rPr lang="ru-RU"/>
              <a:t>   </a:t>
            </a:r>
            <a:r>
              <a:rPr lang="en-US"/>
              <a:t>m = 100</a:t>
            </a:r>
            <a:r>
              <a:rPr lang="ru-RU"/>
              <a:t>кг                 </a:t>
            </a:r>
            <a:r>
              <a:rPr lang="en-US"/>
              <a:t>P = m(g ± a)</a:t>
            </a:r>
          </a:p>
          <a:p>
            <a:pPr>
              <a:buFontTx/>
              <a:buNone/>
            </a:pPr>
            <a:r>
              <a:rPr lang="en-US"/>
              <a:t>    a</a:t>
            </a:r>
            <a:r>
              <a:rPr lang="en-US" sz="1600"/>
              <a:t>1</a:t>
            </a:r>
            <a:r>
              <a:rPr lang="en-US"/>
              <a:t> = 0,5</a:t>
            </a:r>
            <a:r>
              <a:rPr lang="ru-RU"/>
              <a:t>м/с²</a:t>
            </a:r>
            <a:r>
              <a:rPr lang="en-US"/>
              <a:t>   </a:t>
            </a:r>
            <a:r>
              <a:rPr lang="ru-RU"/>
              <a:t>1) движение вверх  </a:t>
            </a:r>
            <a:r>
              <a:rPr lang="en-US"/>
              <a:t>P</a:t>
            </a:r>
            <a:r>
              <a:rPr lang="en-US" sz="1600"/>
              <a:t>1</a:t>
            </a:r>
            <a:r>
              <a:rPr lang="en-US"/>
              <a:t> = m(g+a</a:t>
            </a:r>
            <a:r>
              <a:rPr lang="en-US" sz="1600"/>
              <a:t>1</a:t>
            </a:r>
            <a:r>
              <a:rPr lang="en-US"/>
              <a:t>)</a:t>
            </a:r>
          </a:p>
          <a:p>
            <a:pPr>
              <a:buFontTx/>
              <a:buNone/>
            </a:pPr>
            <a:r>
              <a:rPr lang="en-US"/>
              <a:t>    a</a:t>
            </a:r>
            <a:r>
              <a:rPr lang="en-US" sz="1600"/>
              <a:t>2</a:t>
            </a:r>
            <a:r>
              <a:rPr lang="en-US"/>
              <a:t> = 0,8</a:t>
            </a:r>
            <a:r>
              <a:rPr lang="ru-RU"/>
              <a:t>м/с²</a:t>
            </a:r>
            <a:r>
              <a:rPr lang="en-US"/>
              <a:t>                </a:t>
            </a:r>
            <a:r>
              <a:rPr lang="ru-RU"/>
              <a:t>Р</a:t>
            </a:r>
            <a:r>
              <a:rPr lang="ru-RU" sz="1600"/>
              <a:t>1</a:t>
            </a:r>
            <a:r>
              <a:rPr lang="ru-RU"/>
              <a:t> = 1050Н</a:t>
            </a:r>
            <a:endParaRPr lang="en-US"/>
          </a:p>
          <a:p>
            <a:pPr>
              <a:buFontTx/>
              <a:buNone/>
            </a:pPr>
            <a:r>
              <a:rPr lang="en-US"/>
              <a:t>    P</a:t>
            </a:r>
            <a:r>
              <a:rPr lang="en-US" sz="1600"/>
              <a:t>1</a:t>
            </a:r>
            <a:r>
              <a:rPr lang="en-US"/>
              <a:t>, P</a:t>
            </a:r>
            <a:r>
              <a:rPr lang="en-US" sz="1600"/>
              <a:t>2</a:t>
            </a:r>
            <a:r>
              <a:rPr lang="en-US"/>
              <a:t>, P</a:t>
            </a:r>
            <a:r>
              <a:rPr lang="en-US" sz="1600"/>
              <a:t>3</a:t>
            </a:r>
            <a:r>
              <a:rPr lang="en-US"/>
              <a:t> -?</a:t>
            </a:r>
            <a:r>
              <a:rPr lang="ru-RU"/>
              <a:t>      </a:t>
            </a:r>
            <a:r>
              <a:rPr lang="en-US"/>
              <a:t> </a:t>
            </a: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855663" y="3857625"/>
            <a:ext cx="4287838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 9</a:t>
            </a:r>
          </a:p>
        </p:txBody>
      </p:sp>
      <p:sp>
        <p:nvSpPr>
          <p:cNvPr id="94211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i="1"/>
              <a:t>Дано:                            Решение</a:t>
            </a:r>
          </a:p>
          <a:p>
            <a:pPr>
              <a:buFontTx/>
              <a:buNone/>
            </a:pPr>
            <a:r>
              <a:rPr lang="ru-RU"/>
              <a:t>   </a:t>
            </a:r>
            <a:r>
              <a:rPr lang="en-US"/>
              <a:t>m = 100</a:t>
            </a:r>
            <a:r>
              <a:rPr lang="ru-RU"/>
              <a:t>кг                 </a:t>
            </a:r>
            <a:r>
              <a:rPr lang="en-US"/>
              <a:t>P = m(g ± a)</a:t>
            </a:r>
          </a:p>
          <a:p>
            <a:pPr>
              <a:buFontTx/>
              <a:buNone/>
            </a:pPr>
            <a:r>
              <a:rPr lang="en-US"/>
              <a:t>    a</a:t>
            </a:r>
            <a:r>
              <a:rPr lang="en-US" sz="1600"/>
              <a:t>1</a:t>
            </a:r>
            <a:r>
              <a:rPr lang="en-US"/>
              <a:t> = 0,5</a:t>
            </a:r>
            <a:r>
              <a:rPr lang="ru-RU"/>
              <a:t>м/с²</a:t>
            </a:r>
            <a:r>
              <a:rPr lang="en-US"/>
              <a:t>   </a:t>
            </a:r>
            <a:r>
              <a:rPr lang="ru-RU"/>
              <a:t>1)   </a:t>
            </a:r>
            <a:r>
              <a:rPr lang="en-US"/>
              <a:t>P</a:t>
            </a:r>
            <a:r>
              <a:rPr lang="en-US" sz="1600"/>
              <a:t>1</a:t>
            </a:r>
            <a:r>
              <a:rPr lang="en-US"/>
              <a:t> = m(g+a</a:t>
            </a:r>
            <a:r>
              <a:rPr lang="en-US" sz="1600"/>
              <a:t>1</a:t>
            </a:r>
            <a:r>
              <a:rPr lang="en-US"/>
              <a:t>)</a:t>
            </a:r>
          </a:p>
          <a:p>
            <a:pPr>
              <a:buFontTx/>
              <a:buNone/>
            </a:pPr>
            <a:r>
              <a:rPr lang="en-US"/>
              <a:t>    a</a:t>
            </a:r>
            <a:r>
              <a:rPr lang="en-US" sz="1600"/>
              <a:t>2</a:t>
            </a:r>
            <a:r>
              <a:rPr lang="en-US"/>
              <a:t> = 0,8</a:t>
            </a:r>
            <a:r>
              <a:rPr lang="ru-RU"/>
              <a:t>м/с²</a:t>
            </a:r>
            <a:r>
              <a:rPr lang="en-US"/>
              <a:t>                </a:t>
            </a:r>
            <a:r>
              <a:rPr lang="ru-RU"/>
              <a:t>Р</a:t>
            </a:r>
            <a:r>
              <a:rPr lang="ru-RU" sz="1600"/>
              <a:t>1</a:t>
            </a:r>
            <a:r>
              <a:rPr lang="ru-RU"/>
              <a:t> = 1050Н</a:t>
            </a:r>
            <a:endParaRPr lang="en-US"/>
          </a:p>
          <a:p>
            <a:pPr>
              <a:buFontTx/>
              <a:buNone/>
            </a:pPr>
            <a:r>
              <a:rPr lang="en-US"/>
              <a:t>    P</a:t>
            </a:r>
            <a:r>
              <a:rPr lang="en-US" sz="1600"/>
              <a:t>1</a:t>
            </a:r>
            <a:r>
              <a:rPr lang="en-US"/>
              <a:t>, P</a:t>
            </a:r>
            <a:r>
              <a:rPr lang="en-US" sz="1600"/>
              <a:t>2</a:t>
            </a:r>
            <a:r>
              <a:rPr lang="en-US"/>
              <a:t>, P</a:t>
            </a:r>
            <a:r>
              <a:rPr lang="en-US" sz="1600"/>
              <a:t>3</a:t>
            </a:r>
            <a:r>
              <a:rPr lang="en-US"/>
              <a:t> -?</a:t>
            </a:r>
            <a:r>
              <a:rPr lang="ru-RU"/>
              <a:t>      2)  </a:t>
            </a:r>
            <a:r>
              <a:rPr lang="en-US"/>
              <a:t>P</a:t>
            </a:r>
            <a:r>
              <a:rPr lang="en-US" sz="1600"/>
              <a:t>2</a:t>
            </a:r>
            <a:r>
              <a:rPr lang="en-US"/>
              <a:t> = m(g-a</a:t>
            </a:r>
            <a:r>
              <a:rPr lang="en-US" sz="1600"/>
              <a:t>2</a:t>
            </a:r>
            <a:r>
              <a:rPr lang="en-US"/>
              <a:t>)</a:t>
            </a:r>
          </a:p>
          <a:p>
            <a:pPr>
              <a:buFontTx/>
              <a:buNone/>
            </a:pPr>
            <a:r>
              <a:rPr lang="en-US"/>
              <a:t>                                          </a:t>
            </a:r>
            <a:r>
              <a:rPr lang="ru-RU"/>
              <a:t>Р</a:t>
            </a:r>
            <a:r>
              <a:rPr lang="ru-RU" sz="1600"/>
              <a:t>2</a:t>
            </a:r>
            <a:r>
              <a:rPr lang="ru-RU"/>
              <a:t> = 920 Н</a:t>
            </a:r>
          </a:p>
          <a:p>
            <a:pPr>
              <a:buFontTx/>
              <a:buNone/>
            </a:pPr>
            <a:r>
              <a:rPr lang="ru-RU"/>
              <a:t>                             </a:t>
            </a:r>
            <a:r>
              <a:rPr lang="en-US"/>
              <a:t> </a:t>
            </a: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855663" y="3857625"/>
            <a:ext cx="4287838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 9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i="1"/>
              <a:t>Дано:                            Решение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</a:t>
            </a:r>
            <a:r>
              <a:rPr lang="en-US" sz="2800"/>
              <a:t>m = 100</a:t>
            </a:r>
            <a:r>
              <a:rPr lang="ru-RU" sz="2800"/>
              <a:t>кг                 </a:t>
            </a:r>
            <a:r>
              <a:rPr lang="en-US" sz="2800"/>
              <a:t>P = m(g ± a)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a1 = 0,5</a:t>
            </a:r>
            <a:r>
              <a:rPr lang="ru-RU" sz="2800"/>
              <a:t>м/с²</a:t>
            </a:r>
            <a:r>
              <a:rPr lang="en-US" sz="2800"/>
              <a:t>   </a:t>
            </a:r>
            <a:r>
              <a:rPr lang="ru-RU" sz="2800"/>
              <a:t>1)   </a:t>
            </a:r>
            <a:r>
              <a:rPr lang="en-US" sz="2800"/>
              <a:t>P1 = m(g+a1)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a2 = 0,8</a:t>
            </a:r>
            <a:r>
              <a:rPr lang="ru-RU" sz="2800"/>
              <a:t>м/с²</a:t>
            </a:r>
            <a:r>
              <a:rPr lang="en-US" sz="2800"/>
              <a:t>                </a:t>
            </a:r>
            <a:r>
              <a:rPr lang="ru-RU" sz="2800"/>
              <a:t>Р1 = 1050Н</a:t>
            </a: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P1, P2, P3 -?</a:t>
            </a:r>
            <a:r>
              <a:rPr lang="ru-RU" sz="2800"/>
              <a:t>      2)  </a:t>
            </a:r>
            <a:r>
              <a:rPr lang="en-US" sz="2800"/>
              <a:t>P2 = m(g-a2)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                                     </a:t>
            </a:r>
            <a:r>
              <a:rPr lang="ru-RU" sz="2800"/>
              <a:t>Р2 = 920 Н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                          3) равномерное движение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                           а3 = 0     Р3 = </a:t>
            </a:r>
            <a:r>
              <a:rPr lang="en-US" sz="2800"/>
              <a:t>mg   P3 = 1000H</a:t>
            </a:r>
            <a:endParaRPr lang="ru-RU" sz="280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855663" y="3857625"/>
            <a:ext cx="4287838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 10</a:t>
            </a:r>
          </a:p>
        </p:txBody>
      </p:sp>
      <p:sp>
        <p:nvSpPr>
          <p:cNvPr id="96259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600200"/>
            <a:ext cx="835292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smtClean="0"/>
              <a:t>     К </a:t>
            </a:r>
            <a:r>
              <a:rPr lang="ru-RU" sz="4000" dirty="0"/>
              <a:t>концам шнура, </a:t>
            </a:r>
            <a:r>
              <a:rPr lang="ru-RU" sz="4000" dirty="0" smtClean="0"/>
              <a:t>перекину-того </a:t>
            </a:r>
            <a:r>
              <a:rPr lang="ru-RU" sz="4000" dirty="0"/>
              <a:t>через неподвижный блок, подвешены грузы массами </a:t>
            </a:r>
            <a:r>
              <a:rPr lang="ru-RU" sz="4000" b="1" dirty="0">
                <a:solidFill>
                  <a:srgbClr val="7030A0"/>
                </a:solidFill>
              </a:rPr>
              <a:t>2 </a:t>
            </a: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dirty="0" smtClean="0"/>
              <a:t>и </a:t>
            </a:r>
            <a:r>
              <a:rPr lang="ru-RU" sz="4000" b="1" dirty="0">
                <a:solidFill>
                  <a:srgbClr val="7030A0"/>
                </a:solidFill>
              </a:rPr>
              <a:t>3кг</a:t>
            </a:r>
            <a:r>
              <a:rPr lang="ru-RU" sz="4000" dirty="0"/>
              <a:t>.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С </a:t>
            </a:r>
            <a:r>
              <a:rPr lang="ru-RU" sz="4000" dirty="0"/>
              <a:t>каким </a:t>
            </a:r>
            <a:r>
              <a:rPr lang="ru-RU" sz="4000" b="1" dirty="0">
                <a:solidFill>
                  <a:srgbClr val="00B050"/>
                </a:solidFill>
              </a:rPr>
              <a:t>ускорением</a:t>
            </a:r>
            <a:r>
              <a:rPr lang="ru-RU" sz="4000" dirty="0"/>
              <a:t> движутся грузы и какова </a:t>
            </a:r>
            <a:r>
              <a:rPr lang="ru-RU" sz="4000" b="1" dirty="0">
                <a:solidFill>
                  <a:srgbClr val="00B050"/>
                </a:solidFill>
              </a:rPr>
              <a:t>сила натяжения </a:t>
            </a:r>
            <a:r>
              <a:rPr lang="ru-RU" sz="4000" dirty="0"/>
              <a:t>шнура?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 10</a:t>
            </a:r>
          </a:p>
        </p:txBody>
      </p:sp>
      <p:sp>
        <p:nvSpPr>
          <p:cNvPr id="9728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i="1"/>
              <a:t>Дано:                               Решение</a:t>
            </a:r>
          </a:p>
          <a:p>
            <a:pPr>
              <a:buFontTx/>
              <a:buNone/>
            </a:pPr>
            <a:r>
              <a:rPr lang="ru-RU"/>
              <a:t>   </a:t>
            </a:r>
            <a:r>
              <a:rPr lang="en-US"/>
              <a:t>m</a:t>
            </a:r>
            <a:r>
              <a:rPr lang="en-US" sz="1600"/>
              <a:t>1</a:t>
            </a:r>
            <a:r>
              <a:rPr lang="en-US"/>
              <a:t> = 2</a:t>
            </a:r>
            <a:r>
              <a:rPr lang="ru-RU"/>
              <a:t>кг</a:t>
            </a:r>
            <a:r>
              <a:rPr lang="en-US"/>
              <a:t>   </a:t>
            </a:r>
            <a:r>
              <a:rPr lang="ru-RU"/>
              <a:t>                       </a:t>
            </a:r>
            <a:endParaRPr lang="en-US"/>
          </a:p>
          <a:p>
            <a:pPr>
              <a:buFontTx/>
              <a:buNone/>
            </a:pPr>
            <a:r>
              <a:rPr lang="en-US"/>
              <a:t>   m</a:t>
            </a:r>
            <a:r>
              <a:rPr lang="en-US" sz="1600"/>
              <a:t>2</a:t>
            </a:r>
            <a:r>
              <a:rPr lang="en-US"/>
              <a:t> = 3</a:t>
            </a:r>
            <a:r>
              <a:rPr lang="ru-RU"/>
              <a:t>кг        Т      Т        </a:t>
            </a:r>
            <a:endParaRPr lang="en-US"/>
          </a:p>
          <a:p>
            <a:pPr>
              <a:buFontTx/>
              <a:buNone/>
            </a:pPr>
            <a:r>
              <a:rPr lang="en-US"/>
              <a:t>    a - ?</a:t>
            </a:r>
            <a:r>
              <a:rPr lang="ru-RU"/>
              <a:t>          </a:t>
            </a:r>
            <a:r>
              <a:rPr lang="en-US"/>
              <a:t>m</a:t>
            </a:r>
            <a:r>
              <a:rPr lang="ru-RU" sz="1600"/>
              <a:t>1</a:t>
            </a:r>
            <a:r>
              <a:rPr lang="en-US"/>
              <a:t>g</a:t>
            </a:r>
            <a:r>
              <a:rPr lang="ru-RU"/>
              <a:t>               </a:t>
            </a:r>
            <a:r>
              <a:rPr lang="en-US"/>
              <a:t> </a:t>
            </a:r>
          </a:p>
          <a:p>
            <a:pPr>
              <a:buFontTx/>
              <a:buNone/>
            </a:pPr>
            <a:r>
              <a:rPr lang="en-US"/>
              <a:t>    T - ?                        m</a:t>
            </a:r>
            <a:r>
              <a:rPr lang="ru-RU" sz="1600"/>
              <a:t>2</a:t>
            </a:r>
            <a:r>
              <a:rPr lang="en-US"/>
              <a:t>g</a:t>
            </a:r>
            <a:r>
              <a:rPr lang="ru-RU"/>
              <a:t>    </a:t>
            </a:r>
            <a:r>
              <a:rPr lang="en-US"/>
              <a:t>     </a:t>
            </a: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605632" y="3464719"/>
            <a:ext cx="335915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214688" y="2286000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9" name="Прямая соединительная линия 8"/>
          <p:cNvCxnSpPr>
            <a:stCxn id="7" idx="2"/>
          </p:cNvCxnSpPr>
          <p:nvPr/>
        </p:nvCxnSpPr>
        <p:spPr>
          <a:xfrm rot="10800000" flipV="1">
            <a:off x="3214688" y="2500313"/>
            <a:ext cx="1587" cy="785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7" idx="6"/>
          </p:cNvCxnSpPr>
          <p:nvPr/>
        </p:nvCxnSpPr>
        <p:spPr>
          <a:xfrm>
            <a:off x="3643313" y="2500313"/>
            <a:ext cx="1587" cy="1214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143250" y="3286125"/>
            <a:ext cx="214313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00438" y="3643313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3214688" y="3429000"/>
            <a:ext cx="1587" cy="6794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3000375" y="3214688"/>
            <a:ext cx="5715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0"/>
          </p:cNvCxnSpPr>
          <p:nvPr/>
        </p:nvCxnSpPr>
        <p:spPr>
          <a:xfrm rot="5400000" flipH="1" flipV="1">
            <a:off x="3355975" y="3357563"/>
            <a:ext cx="573087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3321050" y="4108450"/>
            <a:ext cx="64293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ЗАДАЧА   10</a:t>
            </a:r>
          </a:p>
        </p:txBody>
      </p:sp>
      <p:sp>
        <p:nvSpPr>
          <p:cNvPr id="98307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ru-RU" i="1"/>
              <a:t>Дано:                               Решение</a:t>
            </a:r>
          </a:p>
          <a:p>
            <a:pPr>
              <a:buFontTx/>
              <a:buNone/>
            </a:pPr>
            <a:r>
              <a:rPr lang="ru-RU"/>
              <a:t>   </a:t>
            </a:r>
            <a:r>
              <a:rPr lang="en-US"/>
              <a:t>m</a:t>
            </a:r>
            <a:r>
              <a:rPr lang="en-US" sz="1600"/>
              <a:t>1</a:t>
            </a:r>
            <a:r>
              <a:rPr lang="en-US"/>
              <a:t> = 2</a:t>
            </a:r>
            <a:r>
              <a:rPr lang="ru-RU"/>
              <a:t>кг</a:t>
            </a:r>
            <a:r>
              <a:rPr lang="en-US"/>
              <a:t>                 </a:t>
            </a:r>
            <a:r>
              <a:rPr lang="ru-RU"/>
              <a:t>Ускорения одинаковы,</a:t>
            </a:r>
            <a:endParaRPr lang="en-US"/>
          </a:p>
          <a:p>
            <a:pPr>
              <a:buFontTx/>
              <a:buNone/>
            </a:pPr>
            <a:r>
              <a:rPr lang="en-US"/>
              <a:t>   m</a:t>
            </a:r>
            <a:r>
              <a:rPr lang="en-US" sz="1600"/>
              <a:t>2</a:t>
            </a:r>
            <a:r>
              <a:rPr lang="en-US"/>
              <a:t> = 3</a:t>
            </a:r>
            <a:r>
              <a:rPr lang="ru-RU"/>
              <a:t>кг         Т      Т т.к. связаны нитью</a:t>
            </a:r>
            <a:endParaRPr lang="en-US"/>
          </a:p>
          <a:p>
            <a:pPr>
              <a:buFontTx/>
              <a:buNone/>
            </a:pPr>
            <a:r>
              <a:rPr lang="en-US"/>
              <a:t>    a - ?</a:t>
            </a:r>
            <a:r>
              <a:rPr lang="ru-RU"/>
              <a:t>          </a:t>
            </a:r>
            <a:r>
              <a:rPr lang="en-US"/>
              <a:t>m</a:t>
            </a:r>
            <a:r>
              <a:rPr lang="ru-RU" sz="1600"/>
              <a:t>1</a:t>
            </a:r>
            <a:r>
              <a:rPr lang="en-US"/>
              <a:t>g</a:t>
            </a:r>
            <a:r>
              <a:rPr lang="ru-RU"/>
              <a:t>               по </a:t>
            </a:r>
            <a:r>
              <a:rPr lang="en-US"/>
              <a:t>II</a:t>
            </a:r>
            <a:r>
              <a:rPr lang="ru-RU"/>
              <a:t> з. Ньютона</a:t>
            </a:r>
            <a:endParaRPr lang="en-US"/>
          </a:p>
          <a:p>
            <a:pPr>
              <a:buFontTx/>
              <a:buNone/>
            </a:pPr>
            <a:r>
              <a:rPr lang="en-US"/>
              <a:t>    T - ?                        </a:t>
            </a:r>
            <a:r>
              <a:rPr lang="ru-RU"/>
              <a:t>     </a:t>
            </a:r>
            <a:endParaRPr lang="en-US"/>
          </a:p>
          <a:p>
            <a:pPr>
              <a:buFontTx/>
              <a:buNone/>
            </a:pPr>
            <a:r>
              <a:rPr lang="ru-RU"/>
              <a:t>                                              </a:t>
            </a:r>
            <a:r>
              <a:rPr lang="en-US"/>
              <a:t>m</a:t>
            </a:r>
            <a:r>
              <a:rPr lang="en-US" sz="1600"/>
              <a:t>1</a:t>
            </a:r>
            <a:r>
              <a:rPr lang="en-US"/>
              <a:t>a = T </a:t>
            </a:r>
            <a:r>
              <a:rPr lang="ru-RU"/>
              <a:t>-</a:t>
            </a:r>
            <a:r>
              <a:rPr lang="en-US"/>
              <a:t>m</a:t>
            </a:r>
            <a:r>
              <a:rPr lang="en-US" sz="1600"/>
              <a:t>1</a:t>
            </a:r>
            <a:r>
              <a:rPr lang="en-US"/>
              <a:t>g</a:t>
            </a:r>
          </a:p>
          <a:p>
            <a:pPr>
              <a:buFontTx/>
              <a:buNone/>
            </a:pPr>
            <a:r>
              <a:rPr lang="en-US"/>
              <a:t>                                              m</a:t>
            </a:r>
            <a:r>
              <a:rPr lang="en-US" sz="1600"/>
              <a:t>2</a:t>
            </a:r>
            <a:r>
              <a:rPr lang="en-US"/>
              <a:t>a = m</a:t>
            </a:r>
            <a:r>
              <a:rPr lang="en-US" sz="1600"/>
              <a:t>2</a:t>
            </a:r>
            <a:r>
              <a:rPr lang="en-US"/>
              <a:t>g </a:t>
            </a:r>
            <a:r>
              <a:rPr lang="ru-RU"/>
              <a:t>-</a:t>
            </a:r>
            <a:r>
              <a:rPr lang="en-US"/>
              <a:t>T</a:t>
            </a:r>
            <a:r>
              <a:rPr lang="ru-RU"/>
              <a:t>  </a:t>
            </a:r>
          </a:p>
          <a:p>
            <a:pPr>
              <a:buFontTx/>
              <a:buNone/>
            </a:pPr>
            <a:r>
              <a:rPr lang="ru-RU"/>
              <a:t>       </a:t>
            </a:r>
            <a:r>
              <a:rPr lang="ru-RU" i="1"/>
              <a:t>(решение задачи завершить дома)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605632" y="3464719"/>
            <a:ext cx="335915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214688" y="2286000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9" name="Прямая соединительная линия 8"/>
          <p:cNvCxnSpPr>
            <a:stCxn id="7" idx="2"/>
          </p:cNvCxnSpPr>
          <p:nvPr/>
        </p:nvCxnSpPr>
        <p:spPr>
          <a:xfrm rot="10800000" flipV="1">
            <a:off x="3214688" y="2500313"/>
            <a:ext cx="1587" cy="785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7" idx="6"/>
          </p:cNvCxnSpPr>
          <p:nvPr/>
        </p:nvCxnSpPr>
        <p:spPr>
          <a:xfrm>
            <a:off x="3643313" y="2500313"/>
            <a:ext cx="1587" cy="1214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143250" y="3286125"/>
            <a:ext cx="214313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00438" y="3643313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3214688" y="3429000"/>
            <a:ext cx="1587" cy="6794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3000375" y="3214688"/>
            <a:ext cx="5715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0"/>
          </p:cNvCxnSpPr>
          <p:nvPr/>
        </p:nvCxnSpPr>
        <p:spPr>
          <a:xfrm rot="5400000" flipH="1" flipV="1">
            <a:off x="3355975" y="3357563"/>
            <a:ext cx="573087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3321050" y="4108450"/>
            <a:ext cx="64293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Левая фигурная скобка 27"/>
          <p:cNvSpPr/>
          <p:nvPr/>
        </p:nvSpPr>
        <p:spPr>
          <a:xfrm>
            <a:off x="4929188" y="4071938"/>
            <a:ext cx="285750" cy="100012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13 из 7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9863"/>
            <a:ext cx="4578350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3000375" y="214313"/>
            <a:ext cx="61436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+mj-lt"/>
                <a:cs typeface="Arial" charset="0"/>
              </a:rPr>
              <a:t>Однажды Лебедь, Рак да Щука</a:t>
            </a:r>
          </a:p>
          <a:p>
            <a:r>
              <a:rPr lang="ru-RU" sz="2400" b="1">
                <a:latin typeface="+mj-lt"/>
                <a:cs typeface="Arial" charset="0"/>
              </a:rPr>
              <a:t>Везти с поклажей воз взялись,</a:t>
            </a:r>
          </a:p>
          <a:p>
            <a:r>
              <a:rPr lang="ru-RU" sz="2400" b="1">
                <a:latin typeface="+mj-lt"/>
                <a:cs typeface="Arial" charset="0"/>
              </a:rPr>
              <a:t>И вместе трое все в него впряглись;</a:t>
            </a:r>
          </a:p>
          <a:p>
            <a:r>
              <a:rPr lang="ru-RU" sz="2400" b="1">
                <a:latin typeface="+mj-lt"/>
                <a:cs typeface="Arial" charset="0"/>
              </a:rPr>
              <a:t>Из кожи лезут вон, а возу все нет ходу</a:t>
            </a:r>
            <a:r>
              <a:rPr lang="ru-RU">
                <a:latin typeface="+mj-lt"/>
              </a:rPr>
              <a:t>!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500063" y="214313"/>
            <a:ext cx="571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+mj-lt"/>
                <a:cs typeface="Arial" charset="0"/>
              </a:rPr>
              <a:t>?</a:t>
            </a:r>
          </a:p>
        </p:txBody>
      </p:sp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4429125" y="2143125"/>
            <a:ext cx="4929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+mj-lt"/>
                <a:cs typeface="Arial" charset="0"/>
              </a:rPr>
              <a:t>Почему воз остается</a:t>
            </a:r>
          </a:p>
          <a:p>
            <a:r>
              <a:rPr lang="ru-RU" sz="3200" b="1">
                <a:solidFill>
                  <a:srgbClr val="C00000"/>
                </a:solidFill>
                <a:latin typeface="+mj-lt"/>
                <a:cs typeface="Arial" charset="0"/>
              </a:rPr>
              <a:t> в покое?</a:t>
            </a:r>
            <a:endParaRPr lang="ru-RU" sz="320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6679407" y="3679031"/>
            <a:ext cx="857250" cy="785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6680994" y="4577556"/>
            <a:ext cx="928688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929313" y="4500563"/>
            <a:ext cx="1571625" cy="1587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6143626" y="4286250"/>
            <a:ext cx="28575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215063" y="4071938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+mj-lt"/>
              </a:rPr>
              <a:t>60</a:t>
            </a:r>
            <a:r>
              <a:rPr lang="en-US" baseline="30000">
                <a:latin typeface="+mj-lt"/>
              </a:rPr>
              <a:t>0</a:t>
            </a:r>
            <a:endParaRPr lang="ru-RU" baseline="30000">
              <a:latin typeface="+mj-lt"/>
            </a:endParaRPr>
          </a:p>
        </p:txBody>
      </p:sp>
      <p:grpSp>
        <p:nvGrpSpPr>
          <p:cNvPr id="12299" name="Группа 51"/>
          <p:cNvGrpSpPr>
            <a:grpSpLocks/>
          </p:cNvGrpSpPr>
          <p:nvPr/>
        </p:nvGrpSpPr>
        <p:grpSpPr bwMode="auto">
          <a:xfrm>
            <a:off x="4429125" y="3214688"/>
            <a:ext cx="3857625" cy="2870200"/>
            <a:chOff x="4429119" y="3214024"/>
            <a:chExt cx="3857648" cy="2870200"/>
          </a:xfrm>
        </p:grpSpPr>
        <p:grpSp>
          <p:nvGrpSpPr>
            <p:cNvPr id="12300" name="Группа 44"/>
            <p:cNvGrpSpPr>
              <a:grpSpLocks/>
            </p:cNvGrpSpPr>
            <p:nvPr/>
          </p:nvGrpSpPr>
          <p:grpSpPr bwMode="auto">
            <a:xfrm>
              <a:off x="4429119" y="3214024"/>
              <a:ext cx="3857648" cy="2870200"/>
              <a:chOff x="4429124" y="3214686"/>
              <a:chExt cx="3857654" cy="2870791"/>
            </a:xfrm>
          </p:grpSpPr>
          <p:grpSp>
            <p:nvGrpSpPr>
              <p:cNvPr id="12301" name="Группа 37"/>
              <p:cNvGrpSpPr>
                <a:grpSpLocks/>
              </p:cNvGrpSpPr>
              <p:nvPr/>
            </p:nvGrpSpPr>
            <p:grpSpPr bwMode="auto">
              <a:xfrm>
                <a:off x="4572000" y="3571876"/>
                <a:ext cx="2214578" cy="1857388"/>
                <a:chOff x="4572000" y="3571876"/>
                <a:chExt cx="2214578" cy="1857388"/>
              </a:xfrm>
            </p:grpSpPr>
            <p:cxnSp>
              <p:nvCxnSpPr>
                <p:cNvPr id="9" name="Прямая со стрелкой 8"/>
                <p:cNvCxnSpPr/>
                <p:nvPr/>
              </p:nvCxnSpPr>
              <p:spPr>
                <a:xfrm rot="5400000" flipH="1" flipV="1">
                  <a:off x="5857793" y="3643478"/>
                  <a:ext cx="928879" cy="785818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 стрелкой 9"/>
                <p:cNvCxnSpPr/>
                <p:nvPr/>
              </p:nvCxnSpPr>
              <p:spPr>
                <a:xfrm rot="16200000" flipH="1">
                  <a:off x="5893512" y="4536637"/>
                  <a:ext cx="928878" cy="857257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 стрелкой 14"/>
                <p:cNvCxnSpPr/>
                <p:nvPr/>
              </p:nvCxnSpPr>
              <p:spPr>
                <a:xfrm rot="10800000">
                  <a:off x="4572000" y="4500826"/>
                  <a:ext cx="1357323" cy="1587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05" name="TextBox 40"/>
              <p:cNvSpPr txBox="1">
                <a:spLocks noChangeArrowheads="1"/>
              </p:cNvSpPr>
              <p:nvPr/>
            </p:nvSpPr>
            <p:spPr bwMode="auto">
              <a:xfrm>
                <a:off x="6786578" y="3214686"/>
                <a:ext cx="78581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 b="1">
                    <a:latin typeface="+mj-lt"/>
                    <a:cs typeface="Arial" charset="0"/>
                  </a:rPr>
                  <a:t>F</a:t>
                </a:r>
                <a:r>
                  <a:rPr lang="en-US" sz="3200" b="1" baseline="-25000">
                    <a:latin typeface="+mj-lt"/>
                    <a:cs typeface="Arial" charset="0"/>
                  </a:rPr>
                  <a:t>1</a:t>
                </a:r>
                <a:endParaRPr lang="ru-RU" sz="3200" b="1">
                  <a:latin typeface="+mj-lt"/>
                  <a:cs typeface="Arial" charset="0"/>
                </a:endParaRPr>
              </a:p>
            </p:txBody>
          </p:sp>
          <p:sp>
            <p:nvSpPr>
              <p:cNvPr id="12306" name="TextBox 41"/>
              <p:cNvSpPr txBox="1">
                <a:spLocks noChangeArrowheads="1"/>
              </p:cNvSpPr>
              <p:nvPr/>
            </p:nvSpPr>
            <p:spPr bwMode="auto">
              <a:xfrm>
                <a:off x="4429124" y="4643446"/>
                <a:ext cx="78581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 b="1">
                    <a:latin typeface="+mj-lt"/>
                    <a:cs typeface="Arial" charset="0"/>
                  </a:rPr>
                  <a:t>F</a:t>
                </a:r>
                <a:r>
                  <a:rPr lang="en-US" sz="3200" b="1" baseline="-25000">
                    <a:latin typeface="+mj-lt"/>
                    <a:cs typeface="Arial" charset="0"/>
                  </a:rPr>
                  <a:t>2</a:t>
                </a:r>
                <a:endParaRPr lang="ru-RU" sz="3200" b="1">
                  <a:latin typeface="+mj-lt"/>
                  <a:cs typeface="Arial" charset="0"/>
                </a:endParaRPr>
              </a:p>
            </p:txBody>
          </p:sp>
          <p:sp>
            <p:nvSpPr>
              <p:cNvPr id="12307" name="TextBox 42"/>
              <p:cNvSpPr txBox="1">
                <a:spLocks noChangeArrowheads="1"/>
              </p:cNvSpPr>
              <p:nvPr/>
            </p:nvSpPr>
            <p:spPr bwMode="auto">
              <a:xfrm>
                <a:off x="6572264" y="5500702"/>
                <a:ext cx="78581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 b="1">
                    <a:latin typeface="+mj-lt"/>
                    <a:cs typeface="Arial" charset="0"/>
                  </a:rPr>
                  <a:t>F</a:t>
                </a:r>
                <a:r>
                  <a:rPr lang="en-US" sz="3200" b="1" baseline="-25000">
                    <a:latin typeface="+mj-lt"/>
                    <a:cs typeface="Arial" charset="0"/>
                  </a:rPr>
                  <a:t>3</a:t>
                </a:r>
                <a:endParaRPr lang="ru-RU" sz="3200" b="1">
                  <a:latin typeface="+mj-lt"/>
                  <a:cs typeface="Arial" charset="0"/>
                </a:endParaRPr>
              </a:p>
            </p:txBody>
          </p:sp>
          <p:sp>
            <p:nvSpPr>
              <p:cNvPr id="12308" name="TextBox 43"/>
              <p:cNvSpPr txBox="1">
                <a:spLocks noChangeArrowheads="1"/>
              </p:cNvSpPr>
              <p:nvPr/>
            </p:nvSpPr>
            <p:spPr bwMode="auto">
              <a:xfrm>
                <a:off x="7500959" y="4143380"/>
                <a:ext cx="78581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 b="1">
                    <a:latin typeface="+mj-lt"/>
                    <a:cs typeface="Arial" charset="0"/>
                  </a:rPr>
                  <a:t>F</a:t>
                </a:r>
                <a:endParaRPr lang="ru-RU" sz="3200" b="1">
                  <a:latin typeface="+mj-lt"/>
                  <a:cs typeface="Arial" charset="0"/>
                </a:endParaRPr>
              </a:p>
            </p:txBody>
          </p:sp>
        </p:grpSp>
        <p:cxnSp>
          <p:nvCxnSpPr>
            <p:cNvPr id="48" name="Прямая со стрелкой 47"/>
            <p:cNvCxnSpPr/>
            <p:nvPr/>
          </p:nvCxnSpPr>
          <p:spPr>
            <a:xfrm>
              <a:off x="7572388" y="4214149"/>
              <a:ext cx="322265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6858008" y="3285461"/>
              <a:ext cx="322265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6643695" y="5571461"/>
              <a:ext cx="322264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4500557" y="4715799"/>
              <a:ext cx="322264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428624" y="214313"/>
            <a:ext cx="85358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C0000"/>
                </a:solidFill>
                <a:latin typeface="+mj-lt"/>
                <a:cs typeface="Arial" charset="0"/>
              </a:rPr>
              <a:t>Инерция - </a:t>
            </a:r>
            <a:r>
              <a:rPr lang="ru-RU" sz="2800" b="1" dirty="0">
                <a:latin typeface="+mj-lt"/>
                <a:cs typeface="Arial" charset="0"/>
              </a:rPr>
              <a:t>явление сохранения скорости тела </a:t>
            </a:r>
            <a:r>
              <a:rPr lang="ru-RU" sz="2800" b="1" dirty="0" smtClean="0">
                <a:latin typeface="+mj-lt"/>
                <a:cs typeface="Arial" charset="0"/>
              </a:rPr>
              <a:t>при </a:t>
            </a:r>
            <a:r>
              <a:rPr lang="ru-RU" sz="2800" b="1" dirty="0">
                <a:latin typeface="+mj-lt"/>
                <a:cs typeface="Arial" charset="0"/>
              </a:rPr>
              <a:t>отсутствии действия на него других тел. </a:t>
            </a:r>
          </a:p>
        </p:txBody>
      </p:sp>
      <p:pic>
        <p:nvPicPr>
          <p:cNvPr id="13315" name="Picture 5" descr="de494a02bd1e"/>
          <p:cNvPicPr>
            <a:picLocks noChangeAspect="1" noChangeArrowheads="1"/>
          </p:cNvPicPr>
          <p:nvPr/>
        </p:nvPicPr>
        <p:blipFill>
          <a:blip r:embed="rId2" cstate="print"/>
          <a:srcRect b="3546"/>
          <a:stretch>
            <a:fillRect/>
          </a:stretch>
        </p:blipFill>
        <p:spPr bwMode="auto">
          <a:xfrm>
            <a:off x="3571875" y="2357438"/>
            <a:ext cx="537686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http://vpl54.narod.ru/images/KAB11.jpg"/>
          <p:cNvPicPr>
            <a:picLocks noChangeAspect="1" noChangeArrowheads="1"/>
          </p:cNvPicPr>
          <p:nvPr/>
        </p:nvPicPr>
        <p:blipFill>
          <a:blip r:embed="rId3" cstate="print"/>
          <a:srcRect l="4144" t="45795" r="74258" b="41682"/>
          <a:stretch>
            <a:fillRect/>
          </a:stretch>
        </p:blipFill>
        <p:spPr bwMode="auto">
          <a:xfrm>
            <a:off x="428625" y="1500188"/>
            <a:ext cx="2619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http://vpl54.narod.ru/images/KAB11.jpg"/>
          <p:cNvPicPr>
            <a:picLocks noChangeAspect="1" noChangeArrowheads="1"/>
          </p:cNvPicPr>
          <p:nvPr/>
        </p:nvPicPr>
        <p:blipFill>
          <a:blip r:embed="rId3" cstate="print"/>
          <a:srcRect l="27487" t="45918" r="50916" b="41559"/>
          <a:stretch>
            <a:fillRect/>
          </a:stretch>
        </p:blipFill>
        <p:spPr bwMode="auto">
          <a:xfrm>
            <a:off x="500063" y="4286250"/>
            <a:ext cx="25876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2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ля Вадима Борисовича Comic Sans M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2365</Words>
  <Application>Microsoft Office PowerPoint</Application>
  <PresentationFormat>Экран (4:3)</PresentationFormat>
  <Paragraphs>451</Paragraphs>
  <Slides>77</Slides>
  <Notes>4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77</vt:i4>
      </vt:variant>
    </vt:vector>
  </HeadingPairs>
  <TitlesOfParts>
    <vt:vector size="81" baseType="lpstr">
      <vt:lpstr>Тема Office</vt:lpstr>
      <vt:lpstr>Picture</vt:lpstr>
      <vt:lpstr>Формула</vt:lpstr>
      <vt:lpstr>Equation</vt:lpstr>
      <vt:lpstr>Презентация получена с сайта https://infourok.ru/prezentaciya-obobschenie-po-dinamike-847373.html  </vt:lpstr>
      <vt:lpstr>Повторим динамику? </vt:lpstr>
      <vt:lpstr>Динамика -</vt:lpstr>
      <vt:lpstr>Как можно изменить скорость тела?</vt:lpstr>
      <vt:lpstr>Презентация PowerPoint</vt:lpstr>
      <vt:lpstr>I закон Ньютона</vt:lpstr>
      <vt:lpstr>Презентация PowerPoint</vt:lpstr>
      <vt:lpstr>Презентация PowerPoint</vt:lpstr>
      <vt:lpstr>Презентация PowerPoint</vt:lpstr>
      <vt:lpstr>Презентация PowerPoint</vt:lpstr>
      <vt:lpstr>II закон Ньютона</vt:lpstr>
      <vt:lpstr>Принцип суперпозиции сил: если на тело одновременно действуют несколько сил, то ускорение тела будет пропорционально геометрической сумме всех этих сил.</vt:lpstr>
      <vt:lpstr>Особенности II закона :</vt:lpstr>
      <vt:lpstr>Найдите построением равнодействующую сил</vt:lpstr>
      <vt:lpstr>Презентация PowerPoint</vt:lpstr>
      <vt:lpstr>Особенности III закона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Силы  в природе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 1</vt:lpstr>
      <vt:lpstr>ЗАДАЧА  1</vt:lpstr>
      <vt:lpstr>ЗАДАЧА  1</vt:lpstr>
      <vt:lpstr>ЗАДАЧА  1</vt:lpstr>
      <vt:lpstr>ЗАДАЧА  2</vt:lpstr>
      <vt:lpstr>ЗАДАЧА  2</vt:lpstr>
      <vt:lpstr>ЗАДАЧА  2</vt:lpstr>
      <vt:lpstr>ЗАДАЧА  2</vt:lpstr>
      <vt:lpstr>ЗАДАЧА  2</vt:lpstr>
      <vt:lpstr>ЗАДАЧА  2</vt:lpstr>
      <vt:lpstr>ЗАДАЧА  3</vt:lpstr>
      <vt:lpstr>ЗАДАЧА  3</vt:lpstr>
      <vt:lpstr>ЗАДАЧА  3</vt:lpstr>
      <vt:lpstr>ЗАДАЧА  3</vt:lpstr>
      <vt:lpstr>ЗАДАЧА  3</vt:lpstr>
      <vt:lpstr>ЗАДАЧА  3</vt:lpstr>
      <vt:lpstr>ЗАДАЧА  4</vt:lpstr>
      <vt:lpstr>ЗАДАЧА  4</vt:lpstr>
      <vt:lpstr>ЗАДАЧА  4</vt:lpstr>
      <vt:lpstr>ЗАДАЧА  4</vt:lpstr>
      <vt:lpstr>ЗАДАЧА   5</vt:lpstr>
      <vt:lpstr>ЗАДАЧА   5</vt:lpstr>
      <vt:lpstr>ЗАДАЧА   5</vt:lpstr>
      <vt:lpstr>ЗАДАЧА   5</vt:lpstr>
      <vt:lpstr>ЗАДАЧА   6</vt:lpstr>
      <vt:lpstr>ЗАДАЧА   6</vt:lpstr>
      <vt:lpstr>ЗАДАЧА   6</vt:lpstr>
      <vt:lpstr>ЗАДАЧА   6</vt:lpstr>
      <vt:lpstr>ЗАДАЧА   7</vt:lpstr>
      <vt:lpstr>ЗАДАЧА   7</vt:lpstr>
      <vt:lpstr>ЗАДАЧА   7</vt:lpstr>
      <vt:lpstr>ЗАДАЧА   7</vt:lpstr>
      <vt:lpstr>ЗАДАЧА   8</vt:lpstr>
      <vt:lpstr>ЗАДАЧА   8</vt:lpstr>
      <vt:lpstr>ЗАДАЧА   8</vt:lpstr>
      <vt:lpstr>ЗАДАЧА   8</vt:lpstr>
      <vt:lpstr>ЗАДАЧА   8</vt:lpstr>
      <vt:lpstr>ЗАДАЧА   9</vt:lpstr>
      <vt:lpstr>ЗАДАЧА   9</vt:lpstr>
      <vt:lpstr>ЗАДАЧА   9</vt:lpstr>
      <vt:lpstr>ЗАДАЧА   9</vt:lpstr>
      <vt:lpstr>ЗАДАЧА   9</vt:lpstr>
      <vt:lpstr>ЗАДАЧА   9</vt:lpstr>
      <vt:lpstr>ЗАДАЧА   10</vt:lpstr>
      <vt:lpstr>ЗАДАЧА   10</vt:lpstr>
      <vt:lpstr>ЗАДАЧА   10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adminъ</cp:lastModifiedBy>
  <cp:revision>23</cp:revision>
  <dcterms:created xsi:type="dcterms:W3CDTF">2015-11-02T16:31:16Z</dcterms:created>
  <dcterms:modified xsi:type="dcterms:W3CDTF">2018-12-30T17:17:05Z</dcterms:modified>
</cp:coreProperties>
</file>